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29" r:id="rId1"/>
  </p:sldMasterIdLst>
  <p:notesMasterIdLst>
    <p:notesMasterId r:id="rId33"/>
  </p:notesMasterIdLst>
  <p:handoutMasterIdLst>
    <p:handoutMasterId r:id="rId34"/>
  </p:handoutMasterIdLst>
  <p:sldIdLst>
    <p:sldId id="256" r:id="rId2"/>
    <p:sldId id="449" r:id="rId3"/>
    <p:sldId id="302" r:id="rId4"/>
    <p:sldId id="364" r:id="rId5"/>
    <p:sldId id="304" r:id="rId6"/>
    <p:sldId id="374" r:id="rId7"/>
    <p:sldId id="307" r:id="rId8"/>
    <p:sldId id="311" r:id="rId9"/>
    <p:sldId id="309" r:id="rId10"/>
    <p:sldId id="310" r:id="rId11"/>
    <p:sldId id="312" r:id="rId12"/>
    <p:sldId id="313" r:id="rId13"/>
    <p:sldId id="315" r:id="rId14"/>
    <p:sldId id="316" r:id="rId15"/>
    <p:sldId id="317" r:id="rId16"/>
    <p:sldId id="318" r:id="rId17"/>
    <p:sldId id="319" r:id="rId18"/>
    <p:sldId id="321" r:id="rId19"/>
    <p:sldId id="320" r:id="rId20"/>
    <p:sldId id="322" r:id="rId21"/>
    <p:sldId id="323" r:id="rId22"/>
    <p:sldId id="324" r:id="rId23"/>
    <p:sldId id="325" r:id="rId24"/>
    <p:sldId id="326" r:id="rId25"/>
    <p:sldId id="351" r:id="rId26"/>
    <p:sldId id="359" r:id="rId27"/>
    <p:sldId id="360" r:id="rId28"/>
    <p:sldId id="361" r:id="rId29"/>
    <p:sldId id="363" r:id="rId30"/>
    <p:sldId id="371" r:id="rId31"/>
    <p:sldId id="373" r:id="rId32"/>
  </p:sldIdLst>
  <p:sldSz cx="12192000" cy="6858000"/>
  <p:notesSz cx="69977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F85B58-3E0A-8540-B649-55C175A217FD}">
          <p14:sldIdLst>
            <p14:sldId id="256"/>
          </p14:sldIdLst>
        </p14:section>
        <p14:section name="Engenharia de Requisitos" id="{99189A57-AE73-614A-BFA9-E6837EC7BB07}">
          <p14:sldIdLst>
            <p14:sldId id="449"/>
            <p14:sldId id="302"/>
            <p14:sldId id="364"/>
            <p14:sldId id="304"/>
            <p14:sldId id="374"/>
            <p14:sldId id="307"/>
            <p14:sldId id="311"/>
            <p14:sldId id="309"/>
            <p14:sldId id="310"/>
            <p14:sldId id="312"/>
            <p14:sldId id="313"/>
            <p14:sldId id="315"/>
            <p14:sldId id="316"/>
            <p14:sldId id="317"/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51"/>
            <p14:sldId id="359"/>
            <p14:sldId id="360"/>
            <p14:sldId id="361"/>
            <p14:sldId id="363"/>
            <p14:sldId id="371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49E6"/>
    <a:srgbClr val="FFC4A7"/>
    <a:srgbClr val="FF9966"/>
    <a:srgbClr val="FF9933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5118" autoAdjust="0"/>
  </p:normalViewPr>
  <p:slideViewPr>
    <p:cSldViewPr>
      <p:cViewPr varScale="1">
        <p:scale>
          <a:sx n="85" d="100"/>
          <a:sy n="85" d="100"/>
        </p:scale>
        <p:origin x="67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2920"/>
        <p:guide pos="22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. Tenorio" userId="2a68b719-233e-46f9-8e9f-6b2a3c380c8f" providerId="ADAL" clId="{61BB7113-F840-48D2-9D71-CBF6F165D284}"/>
    <pc:docChg chg="undo custSel modSld">
      <pc:chgData name="Marcelo B. Tenorio" userId="2a68b719-233e-46f9-8e9f-6b2a3c380c8f" providerId="ADAL" clId="{61BB7113-F840-48D2-9D71-CBF6F165D284}" dt="2019-09-18T17:48:01.820" v="545" actId="20577"/>
      <pc:docMkLst>
        <pc:docMk/>
      </pc:docMkLst>
      <pc:sldChg chg="modSp">
        <pc:chgData name="Marcelo B. Tenorio" userId="2a68b719-233e-46f9-8e9f-6b2a3c380c8f" providerId="ADAL" clId="{61BB7113-F840-48D2-9D71-CBF6F165D284}" dt="2019-09-18T17:26:06.212" v="0" actId="6549"/>
        <pc:sldMkLst>
          <pc:docMk/>
          <pc:sldMk cId="0" sldId="313"/>
        </pc:sldMkLst>
        <pc:spChg chg="mod">
          <ac:chgData name="Marcelo B. Tenorio" userId="2a68b719-233e-46f9-8e9f-6b2a3c380c8f" providerId="ADAL" clId="{61BB7113-F840-48D2-9D71-CBF6F165D284}" dt="2019-09-18T17:26:06.212" v="0" actId="6549"/>
          <ac:spMkLst>
            <pc:docMk/>
            <pc:sldMk cId="0" sldId="313"/>
            <ac:spMk id="35843" creationId="{00000000-0000-0000-0000-000000000000}"/>
          </ac:spMkLst>
        </pc:spChg>
      </pc:sldChg>
      <pc:sldChg chg="modSp">
        <pc:chgData name="Marcelo B. Tenorio" userId="2a68b719-233e-46f9-8e9f-6b2a3c380c8f" providerId="ADAL" clId="{61BB7113-F840-48D2-9D71-CBF6F165D284}" dt="2019-09-18T17:34:32.200" v="40" actId="6549"/>
        <pc:sldMkLst>
          <pc:docMk/>
          <pc:sldMk cId="0" sldId="351"/>
        </pc:sldMkLst>
        <pc:spChg chg="mod">
          <ac:chgData name="Marcelo B. Tenorio" userId="2a68b719-233e-46f9-8e9f-6b2a3c380c8f" providerId="ADAL" clId="{61BB7113-F840-48D2-9D71-CBF6F165D284}" dt="2019-09-18T17:34:32.200" v="40" actId="6549"/>
          <ac:spMkLst>
            <pc:docMk/>
            <pc:sldMk cId="0" sldId="351"/>
            <ac:spMk id="52227" creationId="{00000000-0000-0000-0000-000000000000}"/>
          </ac:spMkLst>
        </pc:spChg>
      </pc:sldChg>
      <pc:sldChg chg="modSp">
        <pc:chgData name="Marcelo B. Tenorio" userId="2a68b719-233e-46f9-8e9f-6b2a3c380c8f" providerId="ADAL" clId="{61BB7113-F840-48D2-9D71-CBF6F165D284}" dt="2019-09-18T17:36:00.265" v="42" actId="20577"/>
        <pc:sldMkLst>
          <pc:docMk/>
          <pc:sldMk cId="0" sldId="359"/>
        </pc:sldMkLst>
        <pc:spChg chg="mod">
          <ac:chgData name="Marcelo B. Tenorio" userId="2a68b719-233e-46f9-8e9f-6b2a3c380c8f" providerId="ADAL" clId="{61BB7113-F840-48D2-9D71-CBF6F165D284}" dt="2019-09-18T17:36:00.265" v="42" actId="20577"/>
          <ac:spMkLst>
            <pc:docMk/>
            <pc:sldMk cId="0" sldId="359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61BB7113-F840-48D2-9D71-CBF6F165D284}" dt="2019-09-18T17:46:57.221" v="486" actId="20577"/>
        <pc:sldMkLst>
          <pc:docMk/>
          <pc:sldMk cId="0" sldId="363"/>
        </pc:sldMkLst>
        <pc:spChg chg="mod">
          <ac:chgData name="Marcelo B. Tenorio" userId="2a68b719-233e-46f9-8e9f-6b2a3c380c8f" providerId="ADAL" clId="{61BB7113-F840-48D2-9D71-CBF6F165D284}" dt="2019-09-18T17:40:55.899" v="113" actId="123"/>
          <ac:spMkLst>
            <pc:docMk/>
            <pc:sldMk cId="0" sldId="363"/>
            <ac:spMk id="14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44:04.442" v="180" actId="20577"/>
          <ac:spMkLst>
            <pc:docMk/>
            <pc:sldMk cId="0" sldId="363"/>
            <ac:spMk id="15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44:48.999" v="197" actId="20577"/>
          <ac:spMkLst>
            <pc:docMk/>
            <pc:sldMk cId="0" sldId="363"/>
            <ac:spMk id="16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44:29.364" v="190" actId="20577"/>
          <ac:spMkLst>
            <pc:docMk/>
            <pc:sldMk cId="0" sldId="363"/>
            <ac:spMk id="17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37:56.243" v="76" actId="20577"/>
          <ac:spMkLst>
            <pc:docMk/>
            <pc:sldMk cId="0" sldId="363"/>
            <ac:spMk id="19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39:42.961" v="88" actId="20577"/>
          <ac:spMkLst>
            <pc:docMk/>
            <pc:sldMk cId="0" sldId="363"/>
            <ac:spMk id="20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46:06.024" v="414" actId="20577"/>
          <ac:spMkLst>
            <pc:docMk/>
            <pc:sldMk cId="0" sldId="363"/>
            <ac:spMk id="22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37:32.336" v="64" actId="20577"/>
          <ac:spMkLst>
            <pc:docMk/>
            <pc:sldMk cId="0" sldId="363"/>
            <ac:spMk id="23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46:57.221" v="486" actId="20577"/>
          <ac:spMkLst>
            <pc:docMk/>
            <pc:sldMk cId="0" sldId="363"/>
            <ac:spMk id="24" creationId="{00000000-0000-0000-0000-000000000000}"/>
          </ac:spMkLst>
        </pc:spChg>
        <pc:spChg chg="mod">
          <ac:chgData name="Marcelo B. Tenorio" userId="2a68b719-233e-46f9-8e9f-6b2a3c380c8f" providerId="ADAL" clId="{61BB7113-F840-48D2-9D71-CBF6F165D284}" dt="2019-09-18T17:44:56.443" v="220" actId="20577"/>
          <ac:spMkLst>
            <pc:docMk/>
            <pc:sldMk cId="0" sldId="363"/>
            <ac:spMk id="26" creationId="{00000000-0000-0000-0000-000000000000}"/>
          </ac:spMkLst>
        </pc:spChg>
      </pc:sldChg>
      <pc:sldChg chg="modSp">
        <pc:chgData name="Marcelo B. Tenorio" userId="2a68b719-233e-46f9-8e9f-6b2a3c380c8f" providerId="ADAL" clId="{61BB7113-F840-48D2-9D71-CBF6F165D284}" dt="2019-09-18T17:48:01.820" v="545" actId="20577"/>
        <pc:sldMkLst>
          <pc:docMk/>
          <pc:sldMk cId="0" sldId="373"/>
        </pc:sldMkLst>
        <pc:spChg chg="mod">
          <ac:chgData name="Marcelo B. Tenorio" userId="2a68b719-233e-46f9-8e9f-6b2a3c380c8f" providerId="ADAL" clId="{61BB7113-F840-48D2-9D71-CBF6F165D284}" dt="2019-09-18T17:48:01.820" v="545" actId="20577"/>
          <ac:spMkLst>
            <pc:docMk/>
            <pc:sldMk cId="0" sldId="373"/>
            <ac:spMk id="66563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DA83F050-E1B2-4593-A139-CC00DC857FFC}"/>
    <pc:docChg chg="custSel modSld">
      <pc:chgData name="MARCELO BUSCIOLI TENORIO" userId="2a68b719-233e-46f9-8e9f-6b2a3c380c8f" providerId="ADAL" clId="{DA83F050-E1B2-4593-A139-CC00DC857FFC}" dt="2021-09-18T18:07:08.063" v="251" actId="20577"/>
      <pc:docMkLst>
        <pc:docMk/>
      </pc:docMkLst>
      <pc:sldChg chg="modSp mod">
        <pc:chgData name="MARCELO BUSCIOLI TENORIO" userId="2a68b719-233e-46f9-8e9f-6b2a3c380c8f" providerId="ADAL" clId="{DA83F050-E1B2-4593-A139-CC00DC857FFC}" dt="2021-09-18T18:01:49.111" v="26" actId="20577"/>
        <pc:sldMkLst>
          <pc:docMk/>
          <pc:sldMk cId="0" sldId="320"/>
        </pc:sldMkLst>
        <pc:spChg chg="mod">
          <ac:chgData name="MARCELO BUSCIOLI TENORIO" userId="2a68b719-233e-46f9-8e9f-6b2a3c380c8f" providerId="ADAL" clId="{DA83F050-E1B2-4593-A139-CC00DC857FFC}" dt="2021-09-18T18:01:49.111" v="26" actId="20577"/>
          <ac:spMkLst>
            <pc:docMk/>
            <pc:sldMk cId="0" sldId="320"/>
            <ac:spMk id="44035" creationId="{00000000-0000-0000-0000-000000000000}"/>
          </ac:spMkLst>
        </pc:spChg>
      </pc:sldChg>
      <pc:sldChg chg="modSp mod">
        <pc:chgData name="MARCELO BUSCIOLI TENORIO" userId="2a68b719-233e-46f9-8e9f-6b2a3c380c8f" providerId="ADAL" clId="{DA83F050-E1B2-4593-A139-CC00DC857FFC}" dt="2021-09-18T18:07:08.063" v="251" actId="20577"/>
        <pc:sldMkLst>
          <pc:docMk/>
          <pc:sldMk cId="0" sldId="363"/>
        </pc:sldMkLst>
        <pc:spChg chg="mod">
          <ac:chgData name="MARCELO BUSCIOLI TENORIO" userId="2a68b719-233e-46f9-8e9f-6b2a3c380c8f" providerId="ADAL" clId="{DA83F050-E1B2-4593-A139-CC00DC857FFC}" dt="2021-09-18T18:03:55.054" v="28" actId="123"/>
          <ac:spMkLst>
            <pc:docMk/>
            <pc:sldMk cId="0" sldId="363"/>
            <ac:spMk id="14" creationId="{00000000-0000-0000-0000-000000000000}"/>
          </ac:spMkLst>
        </pc:spChg>
        <pc:spChg chg="mod">
          <ac:chgData name="MARCELO BUSCIOLI TENORIO" userId="2a68b719-233e-46f9-8e9f-6b2a3c380c8f" providerId="ADAL" clId="{DA83F050-E1B2-4593-A139-CC00DC857FFC}" dt="2021-09-18T18:03:57.931" v="29" actId="123"/>
          <ac:spMkLst>
            <pc:docMk/>
            <pc:sldMk cId="0" sldId="363"/>
            <ac:spMk id="15" creationId="{00000000-0000-0000-0000-000000000000}"/>
          </ac:spMkLst>
        </pc:spChg>
        <pc:spChg chg="mod">
          <ac:chgData name="MARCELO BUSCIOLI TENORIO" userId="2a68b719-233e-46f9-8e9f-6b2a3c380c8f" providerId="ADAL" clId="{DA83F050-E1B2-4593-A139-CC00DC857FFC}" dt="2021-09-18T18:05:20.093" v="139" actId="20577"/>
          <ac:spMkLst>
            <pc:docMk/>
            <pc:sldMk cId="0" sldId="363"/>
            <ac:spMk id="16" creationId="{00000000-0000-0000-0000-000000000000}"/>
          </ac:spMkLst>
        </pc:spChg>
        <pc:spChg chg="mod">
          <ac:chgData name="MARCELO BUSCIOLI TENORIO" userId="2a68b719-233e-46f9-8e9f-6b2a3c380c8f" providerId="ADAL" clId="{DA83F050-E1B2-4593-A139-CC00DC857FFC}" dt="2021-09-18T18:05:32.253" v="146" actId="20577"/>
          <ac:spMkLst>
            <pc:docMk/>
            <pc:sldMk cId="0" sldId="363"/>
            <ac:spMk id="17" creationId="{00000000-0000-0000-0000-000000000000}"/>
          </ac:spMkLst>
        </pc:spChg>
        <pc:spChg chg="mod">
          <ac:chgData name="MARCELO BUSCIOLI TENORIO" userId="2a68b719-233e-46f9-8e9f-6b2a3c380c8f" providerId="ADAL" clId="{DA83F050-E1B2-4593-A139-CC00DC857FFC}" dt="2021-09-18T18:07:08.063" v="251" actId="20577"/>
          <ac:spMkLst>
            <pc:docMk/>
            <pc:sldMk cId="0" sldId="363"/>
            <ac:spMk id="23" creationId="{00000000-0000-0000-0000-000000000000}"/>
          </ac:spMkLst>
        </pc:spChg>
      </pc:sldChg>
      <pc:sldChg chg="modSp mod">
        <pc:chgData name="MARCELO BUSCIOLI TENORIO" userId="2a68b719-233e-46f9-8e9f-6b2a3c380c8f" providerId="ADAL" clId="{DA83F050-E1B2-4593-A139-CC00DC857FFC}" dt="2021-09-18T18:00:54.740" v="16" actId="20577"/>
        <pc:sldMkLst>
          <pc:docMk/>
          <pc:sldMk cId="0" sldId="374"/>
        </pc:sldMkLst>
        <pc:spChg chg="mod">
          <ac:chgData name="MARCELO BUSCIOLI TENORIO" userId="2a68b719-233e-46f9-8e9f-6b2a3c380c8f" providerId="ADAL" clId="{DA83F050-E1B2-4593-A139-CC00DC857FFC}" dt="2021-09-18T18:00:54.740" v="16" actId="20577"/>
          <ac:spMkLst>
            <pc:docMk/>
            <pc:sldMk cId="0" sldId="374"/>
            <ac:spMk id="2" creationId="{00000000-0000-0000-0000-000000000000}"/>
          </ac:spMkLst>
        </pc:spChg>
      </pc:sldChg>
    </pc:docChg>
  </pc:docChgLst>
  <pc:docChgLst>
    <pc:chgData name="Marcelo B. Tenorio - Fatec" userId="2a68b719-233e-46f9-8e9f-6b2a3c380c8f" providerId="ADAL" clId="{85BDDEA0-AAEF-4241-BDD8-C4B9E29FAF5F}"/>
    <pc:docChg chg="modSld">
      <pc:chgData name="Marcelo B. Tenorio - Fatec" userId="2a68b719-233e-46f9-8e9f-6b2a3c380c8f" providerId="ADAL" clId="{85BDDEA0-AAEF-4241-BDD8-C4B9E29FAF5F}" dt="2019-05-21T18:35:30.152" v="24" actId="20577"/>
      <pc:docMkLst>
        <pc:docMk/>
      </pc:docMkLst>
      <pc:sldChg chg="addSp modSp">
        <pc:chgData name="Marcelo B. Tenorio - Fatec" userId="2a68b719-233e-46f9-8e9f-6b2a3c380c8f" providerId="ADAL" clId="{85BDDEA0-AAEF-4241-BDD8-C4B9E29FAF5F}" dt="2019-05-21T18:35:30.152" v="24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85BDDEA0-AAEF-4241-BDD8-C4B9E29FAF5F}" dt="2019-05-21T18:35:30.152" v="24" actId="20577"/>
          <ac:spMkLst>
            <pc:docMk/>
            <pc:sldMk cId="0" sldId="256"/>
            <ac:spMk id="3" creationId="{96EF3FCA-CA8C-4EBC-A5A9-6FE00E9DF2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t" anchorCtr="0" compatLnSpc="1">
            <a:prstTxWarp prst="textNoShape">
              <a:avLst/>
            </a:prstTxWarp>
          </a:bodyPr>
          <a:lstStyle>
            <a:lvl1pPr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37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t" anchorCtr="0" compatLnSpc="1">
            <a:prstTxWarp prst="textNoShape">
              <a:avLst/>
            </a:prstTxWarp>
          </a:bodyPr>
          <a:lstStyle>
            <a:lvl1pPr algn="r"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963"/>
            <a:ext cx="303371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b" anchorCtr="0" compatLnSpc="1">
            <a:prstTxWarp prst="textNoShape">
              <a:avLst/>
            </a:prstTxWarp>
          </a:bodyPr>
          <a:lstStyle>
            <a:lvl1pPr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43963"/>
            <a:ext cx="303371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b" anchorCtr="0" compatLnSpc="1">
            <a:prstTxWarp prst="textNoShape">
              <a:avLst/>
            </a:prstTxWarp>
          </a:bodyPr>
          <a:lstStyle>
            <a:lvl1pPr algn="r"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fld id="{10650852-AE11-4CEF-929B-3C49CC5F2E5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04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>
            <a:lvl1pPr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0500" y="0"/>
            <a:ext cx="299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>
            <a:lvl1pPr algn="r"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95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8938" y="685800"/>
            <a:ext cx="6219825" cy="3498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13250"/>
            <a:ext cx="5153025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6500"/>
            <a:ext cx="29972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b" anchorCtr="0" compatLnSpc="1">
            <a:prstTxWarp prst="textNoShape">
              <a:avLst/>
            </a:prstTxWarp>
          </a:bodyPr>
          <a:lstStyle>
            <a:lvl1pPr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0500" y="8826500"/>
            <a:ext cx="29972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b" anchorCtr="0" compatLnSpc="1">
            <a:prstTxWarp prst="textNoShape">
              <a:avLst/>
            </a:prstTxWarp>
          </a:bodyPr>
          <a:lstStyle>
            <a:lvl1pPr algn="r"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fld id="{40BAB663-4546-41F3-A990-C4AEF57BE7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610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8938" y="6858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95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Tenorio</a:t>
            </a:r>
            <a:endParaRPr lang="en-US" sz="2800" dirty="0">
              <a:solidFill>
                <a:schemeClr val="accent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F52CC-8D4A-44B1-AEB2-5C70715287F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77192-D49C-4835-8655-BC3F3CEB283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85585-25ED-45BD-8CD2-445B3A18F1F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877E9-8D3A-42EE-85FD-1E45CE73BE0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AE257-E2CB-423A-83C2-97AFA9FC935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7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F3FCA-CA8C-4EBC-A5A9-6FE00E9DF2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Engenharia</a:t>
            </a:r>
            <a:r>
              <a:rPr lang="en-US" dirty="0"/>
              <a:t> de </a:t>
            </a:r>
            <a:r>
              <a:rPr lang="en-US"/>
              <a:t>Requisitos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796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33797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13646B-C776-4F87-BA19-07B6D8507CC0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10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3798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6400800"/>
            <a:ext cx="2362200" cy="381000"/>
          </a:xfrm>
        </p:spPr>
        <p:txBody>
          <a:bodyPr anchor="b"/>
          <a:lstStyle/>
          <a:p>
            <a:pPr marL="273050" lvl="1" indent="0">
              <a:buNone/>
            </a:pPr>
            <a:r>
              <a:rPr lang="pt-BR" sz="1800"/>
              <a:t>(Júlio Leite, 1994)</a:t>
            </a:r>
          </a:p>
        </p:txBody>
      </p:sp>
      <p:grpSp>
        <p:nvGrpSpPr>
          <p:cNvPr id="33799" name="Group 3"/>
          <p:cNvGrpSpPr>
            <a:grpSpLocks/>
          </p:cNvGrpSpPr>
          <p:nvPr/>
        </p:nvGrpSpPr>
        <p:grpSpPr bwMode="auto">
          <a:xfrm>
            <a:off x="2403475" y="1681164"/>
            <a:ext cx="7297738" cy="4860925"/>
            <a:chOff x="494" y="830"/>
            <a:chExt cx="4653" cy="3198"/>
          </a:xfrm>
        </p:grpSpPr>
        <p:sp>
          <p:nvSpPr>
            <p:cNvPr id="75" name="Line 4"/>
            <p:cNvSpPr>
              <a:spLocks noChangeShapeType="1"/>
            </p:cNvSpPr>
            <p:nvPr/>
          </p:nvSpPr>
          <p:spPr bwMode="auto">
            <a:xfrm>
              <a:off x="1525" y="2601"/>
              <a:ext cx="326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76" name="Line 5"/>
            <p:cNvSpPr>
              <a:spLocks noChangeShapeType="1"/>
            </p:cNvSpPr>
            <p:nvPr/>
          </p:nvSpPr>
          <p:spPr bwMode="auto">
            <a:xfrm flipH="1">
              <a:off x="1800" y="258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77" name="Line 6"/>
            <p:cNvSpPr>
              <a:spLocks noChangeShapeType="1"/>
            </p:cNvSpPr>
            <p:nvPr/>
          </p:nvSpPr>
          <p:spPr bwMode="auto">
            <a:xfrm flipH="1" flipV="1">
              <a:off x="1790" y="2539"/>
              <a:ext cx="82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33803" name="Group 7"/>
            <p:cNvGrpSpPr>
              <a:grpSpLocks/>
            </p:cNvGrpSpPr>
            <p:nvPr/>
          </p:nvGrpSpPr>
          <p:grpSpPr bwMode="auto">
            <a:xfrm>
              <a:off x="1173" y="961"/>
              <a:ext cx="76" cy="745"/>
              <a:chOff x="1173" y="961"/>
              <a:chExt cx="76" cy="745"/>
            </a:xfrm>
          </p:grpSpPr>
          <p:sp>
            <p:nvSpPr>
              <p:cNvPr id="130" name="Line 8"/>
              <p:cNvSpPr>
                <a:spLocks noChangeShapeType="1"/>
              </p:cNvSpPr>
              <p:nvPr/>
            </p:nvSpPr>
            <p:spPr bwMode="auto">
              <a:xfrm>
                <a:off x="1213" y="961"/>
                <a:ext cx="1" cy="748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31" name="Line 9"/>
              <p:cNvSpPr>
                <a:spLocks noChangeShapeType="1"/>
              </p:cNvSpPr>
              <p:nvPr/>
            </p:nvSpPr>
            <p:spPr bwMode="auto">
              <a:xfrm flipV="1">
                <a:off x="1218" y="1634"/>
                <a:ext cx="31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32" name="Line 10"/>
              <p:cNvSpPr>
                <a:spLocks noChangeShapeType="1"/>
              </p:cNvSpPr>
              <p:nvPr/>
            </p:nvSpPr>
            <p:spPr bwMode="auto">
              <a:xfrm flipH="1" flipV="1">
                <a:off x="1173" y="1646"/>
                <a:ext cx="45" cy="63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79" name="Rectangle 11"/>
            <p:cNvSpPr>
              <a:spLocks noChangeArrowheads="1"/>
            </p:cNvSpPr>
            <p:nvPr/>
          </p:nvSpPr>
          <p:spPr bwMode="auto">
            <a:xfrm>
              <a:off x="524" y="1764"/>
              <a:ext cx="1419" cy="336"/>
            </a:xfrm>
            <a:prstGeom prst="rect">
              <a:avLst/>
            </a:prstGeom>
            <a:solidFill>
              <a:srgbClr val="0000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494" y="1713"/>
              <a:ext cx="1418" cy="336"/>
            </a:xfrm>
            <a:prstGeom prst="rect">
              <a:avLst/>
            </a:prstGeom>
            <a:solidFill>
              <a:srgbClr val="FFC0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400" b="1">
                <a:latin typeface="+mn-lt"/>
              </a:endParaRPr>
            </a:p>
          </p:txBody>
        </p:sp>
        <p:sp>
          <p:nvSpPr>
            <p:cNvPr id="81" name="Rectangle 13"/>
            <p:cNvSpPr>
              <a:spLocks noChangeArrowheads="1"/>
            </p:cNvSpPr>
            <p:nvPr/>
          </p:nvSpPr>
          <p:spPr bwMode="auto">
            <a:xfrm>
              <a:off x="841" y="1791"/>
              <a:ext cx="743" cy="2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ELICITAR</a:t>
              </a:r>
              <a:endPara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grpSp>
          <p:nvGrpSpPr>
            <p:cNvPr id="33807" name="Group 14"/>
            <p:cNvGrpSpPr>
              <a:grpSpLocks/>
            </p:cNvGrpSpPr>
            <p:nvPr/>
          </p:nvGrpSpPr>
          <p:grpSpPr bwMode="auto">
            <a:xfrm>
              <a:off x="1872" y="2427"/>
              <a:ext cx="1449" cy="388"/>
              <a:chOff x="1872" y="2427"/>
              <a:chExt cx="1449" cy="388"/>
            </a:xfrm>
          </p:grpSpPr>
          <p:sp>
            <p:nvSpPr>
              <p:cNvPr id="127" name="Rectangle 15"/>
              <p:cNvSpPr>
                <a:spLocks noChangeArrowheads="1"/>
              </p:cNvSpPr>
              <p:nvPr/>
            </p:nvSpPr>
            <p:spPr bwMode="auto">
              <a:xfrm>
                <a:off x="1903" y="2478"/>
                <a:ext cx="1418" cy="337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8" name="Rectangle 16"/>
              <p:cNvSpPr>
                <a:spLocks noChangeArrowheads="1"/>
              </p:cNvSpPr>
              <p:nvPr/>
            </p:nvSpPr>
            <p:spPr bwMode="auto">
              <a:xfrm>
                <a:off x="1872" y="2427"/>
                <a:ext cx="1419" cy="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9" name="Rectangle 17"/>
              <p:cNvSpPr>
                <a:spLocks noChangeArrowheads="1"/>
              </p:cNvSpPr>
              <p:nvPr/>
            </p:nvSpPr>
            <p:spPr bwMode="auto">
              <a:xfrm>
                <a:off x="2219" y="2506"/>
                <a:ext cx="821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>
                    <a:solidFill>
                      <a:srgbClr val="000000"/>
                    </a:solidFill>
                    <a:latin typeface="+mn-lt"/>
                  </a:rPr>
                  <a:t>ANALISAR</a:t>
                </a:r>
                <a:endParaRPr lang="pt-BR" sz="2400">
                  <a:latin typeface="+mn-lt"/>
                </a:endParaRPr>
              </a:p>
            </p:txBody>
          </p:sp>
        </p:grpSp>
        <p:grpSp>
          <p:nvGrpSpPr>
            <p:cNvPr id="33808" name="Group 18"/>
            <p:cNvGrpSpPr>
              <a:grpSpLocks/>
            </p:cNvGrpSpPr>
            <p:nvPr/>
          </p:nvGrpSpPr>
          <p:grpSpPr bwMode="auto">
            <a:xfrm>
              <a:off x="2648" y="3367"/>
              <a:ext cx="1449" cy="387"/>
              <a:chOff x="2648" y="3367"/>
              <a:chExt cx="1449" cy="387"/>
            </a:xfrm>
          </p:grpSpPr>
          <p:sp>
            <p:nvSpPr>
              <p:cNvPr id="124" name="Rectangle 19"/>
              <p:cNvSpPr>
                <a:spLocks noChangeArrowheads="1"/>
              </p:cNvSpPr>
              <p:nvPr/>
            </p:nvSpPr>
            <p:spPr bwMode="auto">
              <a:xfrm>
                <a:off x="2679" y="3418"/>
                <a:ext cx="1418" cy="336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5" name="Rectangle 20"/>
              <p:cNvSpPr>
                <a:spLocks noChangeArrowheads="1"/>
              </p:cNvSpPr>
              <p:nvPr/>
            </p:nvSpPr>
            <p:spPr bwMode="auto">
              <a:xfrm>
                <a:off x="2648" y="3367"/>
                <a:ext cx="1419" cy="3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6" name="Rectangle 21"/>
              <p:cNvSpPr>
                <a:spLocks noChangeArrowheads="1"/>
              </p:cNvSpPr>
              <p:nvPr/>
            </p:nvSpPr>
            <p:spPr bwMode="auto">
              <a:xfrm>
                <a:off x="2947" y="3445"/>
                <a:ext cx="804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dirty="0">
                    <a:solidFill>
                      <a:srgbClr val="000000"/>
                    </a:solidFill>
                    <a:latin typeface="+mn-lt"/>
                  </a:rPr>
                  <a:t>MODELAR</a:t>
                </a:r>
                <a:endParaRPr lang="pt-BR" sz="2400" dirty="0">
                  <a:latin typeface="+mn-lt"/>
                </a:endParaRPr>
              </a:p>
            </p:txBody>
          </p:sp>
        </p:grpSp>
        <p:grpSp>
          <p:nvGrpSpPr>
            <p:cNvPr id="33809" name="Group 22"/>
            <p:cNvGrpSpPr>
              <a:grpSpLocks/>
            </p:cNvGrpSpPr>
            <p:nvPr/>
          </p:nvGrpSpPr>
          <p:grpSpPr bwMode="auto">
            <a:xfrm>
              <a:off x="902" y="830"/>
              <a:ext cx="665" cy="284"/>
              <a:chOff x="902" y="830"/>
              <a:chExt cx="665" cy="284"/>
            </a:xfrm>
          </p:grpSpPr>
          <p:sp>
            <p:nvSpPr>
              <p:cNvPr id="121" name="Oval 23"/>
              <p:cNvSpPr>
                <a:spLocks noChangeArrowheads="1"/>
              </p:cNvSpPr>
              <p:nvPr/>
            </p:nvSpPr>
            <p:spPr bwMode="auto">
              <a:xfrm>
                <a:off x="921" y="866"/>
                <a:ext cx="646" cy="251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2" name="Oval 24"/>
              <p:cNvSpPr>
                <a:spLocks noChangeArrowheads="1"/>
              </p:cNvSpPr>
              <p:nvPr/>
            </p:nvSpPr>
            <p:spPr bwMode="auto">
              <a:xfrm>
                <a:off x="902" y="830"/>
                <a:ext cx="645" cy="249"/>
              </a:xfrm>
              <a:prstGeom prst="ellipse">
                <a:avLst/>
              </a:prstGeom>
              <a:solidFill>
                <a:srgbClr val="92D05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3" name="Rectangle 25"/>
              <p:cNvSpPr>
                <a:spLocks noChangeArrowheads="1"/>
              </p:cNvSpPr>
              <p:nvPr/>
            </p:nvSpPr>
            <p:spPr bwMode="auto">
              <a:xfrm>
                <a:off x="1067" y="87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 dirty="0" err="1">
                    <a:solidFill>
                      <a:srgbClr val="000000"/>
                    </a:solidFill>
                    <a:latin typeface="+mn-lt"/>
                  </a:rPr>
                  <a:t>UdeI</a:t>
                </a:r>
                <a:endParaRPr lang="pt-BR" sz="2400" dirty="0">
                  <a:latin typeface="+mn-lt"/>
                </a:endParaRPr>
              </a:p>
            </p:txBody>
          </p:sp>
        </p:grpSp>
        <p:grpSp>
          <p:nvGrpSpPr>
            <p:cNvPr id="33810" name="Group 26"/>
            <p:cNvGrpSpPr>
              <a:grpSpLocks/>
            </p:cNvGrpSpPr>
            <p:nvPr/>
          </p:nvGrpSpPr>
          <p:grpSpPr bwMode="auto">
            <a:xfrm>
              <a:off x="2454" y="1886"/>
              <a:ext cx="76" cy="534"/>
              <a:chOff x="2454" y="1886"/>
              <a:chExt cx="76" cy="534"/>
            </a:xfrm>
          </p:grpSpPr>
          <p:sp>
            <p:nvSpPr>
              <p:cNvPr id="118" name="Line 27"/>
              <p:cNvSpPr>
                <a:spLocks noChangeShapeType="1"/>
              </p:cNvSpPr>
              <p:nvPr/>
            </p:nvSpPr>
            <p:spPr bwMode="auto">
              <a:xfrm>
                <a:off x="2492" y="1886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9" name="Line 28"/>
              <p:cNvSpPr>
                <a:spLocks noChangeShapeType="1"/>
              </p:cNvSpPr>
              <p:nvPr/>
            </p:nvSpPr>
            <p:spPr bwMode="auto">
              <a:xfrm flipV="1">
                <a:off x="2497" y="2349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0" name="Line 29"/>
              <p:cNvSpPr>
                <a:spLocks noChangeShapeType="1"/>
              </p:cNvSpPr>
              <p:nvPr/>
            </p:nvSpPr>
            <p:spPr bwMode="auto">
              <a:xfrm flipH="1" flipV="1">
                <a:off x="2454" y="2359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86" name="Line 30"/>
            <p:cNvSpPr>
              <a:spLocks noChangeShapeType="1"/>
            </p:cNvSpPr>
            <p:nvPr/>
          </p:nvSpPr>
          <p:spPr bwMode="auto">
            <a:xfrm>
              <a:off x="631" y="3227"/>
              <a:ext cx="2466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7" name="Line 31"/>
            <p:cNvSpPr>
              <a:spLocks noChangeShapeType="1"/>
            </p:cNvSpPr>
            <p:nvPr/>
          </p:nvSpPr>
          <p:spPr bwMode="auto">
            <a:xfrm flipV="1">
              <a:off x="626" y="2114"/>
              <a:ext cx="1" cy="11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8" name="Line 32"/>
            <p:cNvSpPr>
              <a:spLocks noChangeShapeType="1"/>
            </p:cNvSpPr>
            <p:nvPr/>
          </p:nvSpPr>
          <p:spPr bwMode="auto">
            <a:xfrm flipH="1">
              <a:off x="606" y="2109"/>
              <a:ext cx="17" cy="4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9" name="Line 33"/>
            <p:cNvSpPr>
              <a:spLocks noChangeShapeType="1"/>
            </p:cNvSpPr>
            <p:nvPr/>
          </p:nvSpPr>
          <p:spPr bwMode="auto">
            <a:xfrm>
              <a:off x="631" y="2114"/>
              <a:ext cx="16" cy="46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0" name="Line 34"/>
            <p:cNvSpPr>
              <a:spLocks noChangeShapeType="1"/>
            </p:cNvSpPr>
            <p:nvPr/>
          </p:nvSpPr>
          <p:spPr bwMode="auto">
            <a:xfrm>
              <a:off x="1943" y="1881"/>
              <a:ext cx="1573" cy="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1" name="Line 35"/>
            <p:cNvSpPr>
              <a:spLocks noChangeShapeType="1"/>
            </p:cNvSpPr>
            <p:nvPr/>
          </p:nvSpPr>
          <p:spPr bwMode="auto">
            <a:xfrm>
              <a:off x="3516" y="1884"/>
              <a:ext cx="1" cy="14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2" name="Line 36"/>
            <p:cNvSpPr>
              <a:spLocks noChangeShapeType="1"/>
            </p:cNvSpPr>
            <p:nvPr/>
          </p:nvSpPr>
          <p:spPr bwMode="auto">
            <a:xfrm flipV="1">
              <a:off x="3521" y="3283"/>
              <a:ext cx="27" cy="7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3" name="Line 37"/>
            <p:cNvSpPr>
              <a:spLocks noChangeShapeType="1"/>
            </p:cNvSpPr>
            <p:nvPr/>
          </p:nvSpPr>
          <p:spPr bwMode="auto">
            <a:xfrm flipH="1" flipV="1">
              <a:off x="3464" y="3293"/>
              <a:ext cx="49" cy="6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4" name="Rectangle 38"/>
            <p:cNvSpPr>
              <a:spLocks noChangeArrowheads="1"/>
            </p:cNvSpPr>
            <p:nvPr/>
          </p:nvSpPr>
          <p:spPr bwMode="auto">
            <a:xfrm>
              <a:off x="1964" y="1527"/>
              <a:ext cx="1815" cy="3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Documento de Requisitos</a:t>
              </a:r>
            </a:p>
            <a:p>
              <a:pPr algn="ctr"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 Sistema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33820" name="Group 40"/>
            <p:cNvGrpSpPr>
              <a:grpSpLocks/>
            </p:cNvGrpSpPr>
            <p:nvPr/>
          </p:nvGrpSpPr>
          <p:grpSpPr bwMode="auto">
            <a:xfrm>
              <a:off x="3046" y="2815"/>
              <a:ext cx="76" cy="534"/>
              <a:chOff x="3046" y="2815"/>
              <a:chExt cx="76" cy="534"/>
            </a:xfrm>
          </p:grpSpPr>
          <p:sp>
            <p:nvSpPr>
              <p:cNvPr id="115" name="Line 41"/>
              <p:cNvSpPr>
                <a:spLocks noChangeShapeType="1"/>
              </p:cNvSpPr>
              <p:nvPr/>
            </p:nvSpPr>
            <p:spPr bwMode="auto">
              <a:xfrm>
                <a:off x="3084" y="2815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6" name="Line 42"/>
              <p:cNvSpPr>
                <a:spLocks noChangeShapeType="1"/>
              </p:cNvSpPr>
              <p:nvPr/>
            </p:nvSpPr>
            <p:spPr bwMode="auto">
              <a:xfrm flipV="1">
                <a:off x="3089" y="3278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7" name="Line 43"/>
              <p:cNvSpPr>
                <a:spLocks noChangeShapeType="1"/>
              </p:cNvSpPr>
              <p:nvPr/>
            </p:nvSpPr>
            <p:spPr bwMode="auto">
              <a:xfrm flipH="1" flipV="1">
                <a:off x="3046" y="3291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>
              <a:off x="2368" y="2852"/>
              <a:ext cx="67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r"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Decisões</a:t>
              </a:r>
            </a:p>
            <a:p>
              <a:pPr algn="r"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da Análise</a:t>
              </a:r>
              <a:endParaRPr lang="pt-BR" sz="1800" dirty="0">
                <a:latin typeface="+mn-lt"/>
              </a:endParaRPr>
            </a:p>
          </p:txBody>
        </p:sp>
        <p:grpSp>
          <p:nvGrpSpPr>
            <p:cNvPr id="33822" name="Group 46"/>
            <p:cNvGrpSpPr>
              <a:grpSpLocks/>
            </p:cNvGrpSpPr>
            <p:nvPr/>
          </p:nvGrpSpPr>
          <p:grpSpPr bwMode="auto">
            <a:xfrm>
              <a:off x="3812" y="2836"/>
              <a:ext cx="76" cy="534"/>
              <a:chOff x="3812" y="2836"/>
              <a:chExt cx="76" cy="534"/>
            </a:xfrm>
          </p:grpSpPr>
          <p:sp>
            <p:nvSpPr>
              <p:cNvPr id="112" name="Line 47"/>
              <p:cNvSpPr>
                <a:spLocks noChangeShapeType="1"/>
              </p:cNvSpPr>
              <p:nvPr/>
            </p:nvSpPr>
            <p:spPr bwMode="auto">
              <a:xfrm>
                <a:off x="3850" y="2836"/>
                <a:ext cx="0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3" name="Line 48"/>
              <p:cNvSpPr>
                <a:spLocks noChangeShapeType="1"/>
              </p:cNvSpPr>
              <p:nvPr/>
            </p:nvSpPr>
            <p:spPr bwMode="auto">
              <a:xfrm flipV="1">
                <a:off x="3855" y="3298"/>
                <a:ext cx="30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4" name="Line 49"/>
              <p:cNvSpPr>
                <a:spLocks noChangeShapeType="1"/>
              </p:cNvSpPr>
              <p:nvPr/>
            </p:nvSpPr>
            <p:spPr bwMode="auto">
              <a:xfrm flipH="1" flipV="1">
                <a:off x="3812" y="3308"/>
                <a:ext cx="46" cy="6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98" name="Rectangle 50"/>
            <p:cNvSpPr>
              <a:spLocks noChangeArrowheads="1"/>
            </p:cNvSpPr>
            <p:nvPr/>
          </p:nvSpPr>
          <p:spPr bwMode="auto">
            <a:xfrm>
              <a:off x="3924" y="2659"/>
              <a:ext cx="83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Métodos,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Técnicas e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Ferramentas</a:t>
              </a:r>
              <a:endParaRPr lang="pt-BR" sz="1800" dirty="0">
                <a:latin typeface="+mn-lt"/>
              </a:endParaRPr>
            </a:p>
          </p:txBody>
        </p:sp>
        <p:sp>
          <p:nvSpPr>
            <p:cNvPr id="99" name="Line 53"/>
            <p:cNvSpPr>
              <a:spLocks noChangeShapeType="1"/>
            </p:cNvSpPr>
            <p:nvPr/>
          </p:nvSpPr>
          <p:spPr bwMode="auto">
            <a:xfrm flipV="1">
              <a:off x="2035" y="2844"/>
              <a:ext cx="1" cy="117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0" name="Line 54"/>
            <p:cNvSpPr>
              <a:spLocks noChangeShapeType="1"/>
            </p:cNvSpPr>
            <p:nvPr/>
          </p:nvSpPr>
          <p:spPr bwMode="auto">
            <a:xfrm flipH="1">
              <a:off x="1959" y="2825"/>
              <a:ext cx="81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1" name="Line 55"/>
            <p:cNvSpPr>
              <a:spLocks noChangeShapeType="1"/>
            </p:cNvSpPr>
            <p:nvPr/>
          </p:nvSpPr>
          <p:spPr bwMode="auto">
            <a:xfrm>
              <a:off x="2040" y="2830"/>
              <a:ext cx="82" cy="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33827" name="Group 56"/>
            <p:cNvGrpSpPr>
              <a:grpSpLocks/>
            </p:cNvGrpSpPr>
            <p:nvPr/>
          </p:nvGrpSpPr>
          <p:grpSpPr bwMode="auto">
            <a:xfrm>
              <a:off x="948" y="2443"/>
              <a:ext cx="665" cy="283"/>
              <a:chOff x="948" y="2443"/>
              <a:chExt cx="665" cy="283"/>
            </a:xfrm>
          </p:grpSpPr>
          <p:sp>
            <p:nvSpPr>
              <p:cNvPr id="109" name="Oval 57"/>
              <p:cNvSpPr>
                <a:spLocks noChangeArrowheads="1"/>
              </p:cNvSpPr>
              <p:nvPr/>
            </p:nvSpPr>
            <p:spPr bwMode="auto">
              <a:xfrm>
                <a:off x="970" y="2478"/>
                <a:ext cx="646" cy="248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0" name="Oval 58"/>
              <p:cNvSpPr>
                <a:spLocks noChangeArrowheads="1"/>
              </p:cNvSpPr>
              <p:nvPr/>
            </p:nvSpPr>
            <p:spPr bwMode="auto">
              <a:xfrm>
                <a:off x="948" y="2443"/>
                <a:ext cx="645" cy="2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1" name="Rectangle 59"/>
              <p:cNvSpPr>
                <a:spLocks noChangeArrowheads="1"/>
              </p:cNvSpPr>
              <p:nvPr/>
            </p:nvSpPr>
            <p:spPr bwMode="auto">
              <a:xfrm>
                <a:off x="1113" y="248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>
                    <a:solidFill>
                      <a:srgbClr val="000000"/>
                    </a:solidFill>
                    <a:latin typeface="+mn-lt"/>
                  </a:rPr>
                  <a:t>UdeI</a:t>
                </a:r>
                <a:endParaRPr lang="pt-BR" sz="2400">
                  <a:latin typeface="+mn-lt"/>
                </a:endParaRPr>
              </a:p>
            </p:txBody>
          </p:sp>
        </p:grpSp>
        <p:sp>
          <p:nvSpPr>
            <p:cNvPr id="103" name="Line 60"/>
            <p:cNvSpPr>
              <a:spLocks noChangeShapeType="1"/>
            </p:cNvSpPr>
            <p:nvPr/>
          </p:nvSpPr>
          <p:spPr bwMode="auto">
            <a:xfrm>
              <a:off x="4072" y="3540"/>
              <a:ext cx="327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4" name="Line 61"/>
            <p:cNvSpPr>
              <a:spLocks noChangeShapeType="1"/>
            </p:cNvSpPr>
            <p:nvPr/>
          </p:nvSpPr>
          <p:spPr bwMode="auto">
            <a:xfrm flipH="1">
              <a:off x="4332" y="354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5" name="Line 62"/>
            <p:cNvSpPr>
              <a:spLocks noChangeShapeType="1"/>
            </p:cNvSpPr>
            <p:nvPr/>
          </p:nvSpPr>
          <p:spPr bwMode="auto">
            <a:xfrm flipH="1" flipV="1">
              <a:off x="4332" y="3463"/>
              <a:ext cx="82" cy="8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6" name="Line 63"/>
            <p:cNvSpPr>
              <a:spLocks noChangeShapeType="1"/>
            </p:cNvSpPr>
            <p:nvPr/>
          </p:nvSpPr>
          <p:spPr bwMode="auto">
            <a:xfrm>
              <a:off x="2035" y="4023"/>
              <a:ext cx="2253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7" name="Line 64"/>
            <p:cNvSpPr>
              <a:spLocks noChangeShapeType="1"/>
            </p:cNvSpPr>
            <p:nvPr/>
          </p:nvSpPr>
          <p:spPr bwMode="auto">
            <a:xfrm flipV="1">
              <a:off x="4286" y="3543"/>
              <a:ext cx="1" cy="47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8" name="Rectangle 65"/>
            <p:cNvSpPr>
              <a:spLocks noChangeArrowheads="1"/>
            </p:cNvSpPr>
            <p:nvPr/>
          </p:nvSpPr>
          <p:spPr bwMode="auto">
            <a:xfrm>
              <a:off x="4460" y="3481"/>
              <a:ext cx="687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Modelo de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Análise do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Sistema</a:t>
              </a:r>
              <a:endParaRPr lang="pt-BR" sz="1800" dirty="0">
                <a:latin typeface="+mn-lt"/>
              </a:endParaRPr>
            </a:p>
          </p:txBody>
        </p:sp>
      </p:grpSp>
      <p:sp>
        <p:nvSpPr>
          <p:cNvPr id="66" name="Right Arrow 65"/>
          <p:cNvSpPr/>
          <p:nvPr/>
        </p:nvSpPr>
        <p:spPr>
          <a:xfrm rot="18900000">
            <a:off x="1861597" y="3619229"/>
            <a:ext cx="543464" cy="533400"/>
          </a:xfrm>
          <a:prstGeom prst="rightArrow">
            <a:avLst/>
          </a:prstGeom>
          <a:gradFill>
            <a:gsLst>
              <a:gs pos="0">
                <a:schemeClr val="accent6">
                  <a:shade val="70000"/>
                  <a:satMod val="150000"/>
                  <a:alpha val="50000"/>
                </a:schemeClr>
              </a:gs>
              <a:gs pos="34000">
                <a:schemeClr val="accent6">
                  <a:shade val="70000"/>
                  <a:satMod val="140000"/>
                  <a:alpha val="50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50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82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3482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9A1F9AC-BF13-4EDF-9DBA-33B06C1F629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11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4819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Captar os requisitos do software, buscando </a:t>
            </a:r>
            <a:r>
              <a:rPr lang="pt-BR" dirty="0">
                <a:solidFill>
                  <a:srgbClr val="800000"/>
                </a:solidFill>
              </a:rPr>
              <a:t>obter conhecimento</a:t>
            </a:r>
            <a:r>
              <a:rPr lang="pt-BR" dirty="0"/>
              <a:t> a respeito do </a:t>
            </a:r>
            <a:r>
              <a:rPr lang="pt-BR" dirty="0">
                <a:solidFill>
                  <a:srgbClr val="800000"/>
                </a:solidFill>
              </a:rPr>
              <a:t>domínio do problema</a:t>
            </a:r>
          </a:p>
          <a:p>
            <a:pPr lvl="8"/>
            <a:endParaRPr lang="pt-BR" dirty="0"/>
          </a:p>
          <a:p>
            <a:r>
              <a:rPr lang="pt-BR" dirty="0"/>
              <a:t>Atividades Principais:</a:t>
            </a:r>
          </a:p>
          <a:p>
            <a:pPr lvl="8"/>
            <a:endParaRPr lang="pt-BR" dirty="0"/>
          </a:p>
          <a:p>
            <a:pPr lvl="1"/>
            <a:r>
              <a:rPr lang="pt-BR" u="sng" dirty="0"/>
              <a:t>Identificação de Fontes de Informação</a:t>
            </a:r>
          </a:p>
          <a:p>
            <a:pPr lvl="8"/>
            <a:endParaRPr lang="pt-BR" b="1" dirty="0"/>
          </a:p>
          <a:p>
            <a:pPr lvl="1"/>
            <a:r>
              <a:rPr lang="pt-BR" u="sng" dirty="0"/>
              <a:t>Coleta de Fatos</a:t>
            </a:r>
          </a:p>
          <a:p>
            <a:pPr lvl="8"/>
            <a:endParaRPr lang="pt-BR" b="1" dirty="0"/>
          </a:p>
          <a:p>
            <a:pPr lvl="1"/>
            <a:r>
              <a:rPr lang="pt-BR" u="sng" dirty="0"/>
              <a:t>Comunicação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343400"/>
            <a:ext cx="3708400" cy="21209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Identificação das Fontes de Informação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3584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3962641-3625-457A-99E4-26BA8676A95A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12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58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UdeI</a:t>
            </a:r>
            <a:r>
              <a:rPr lang="pt-BR" dirty="0"/>
              <a:t>: contém toda informação sobre o domínio do problema</a:t>
            </a:r>
          </a:p>
          <a:p>
            <a:pPr lvl="1"/>
            <a:r>
              <a:rPr lang="pt-BR" dirty="0"/>
              <a:t>Agentes (autores, usuários)</a:t>
            </a:r>
          </a:p>
          <a:p>
            <a:pPr lvl="8"/>
            <a:endParaRPr lang="pt-BR" dirty="0"/>
          </a:p>
          <a:p>
            <a:r>
              <a:rPr lang="pt-BR" dirty="0"/>
              <a:t>Outras fontes de informação:</a:t>
            </a:r>
          </a:p>
          <a:p>
            <a:pPr lvl="1"/>
            <a:r>
              <a:rPr lang="pt-BR" dirty="0"/>
              <a:t>Documentação</a:t>
            </a:r>
          </a:p>
          <a:p>
            <a:pPr lvl="1"/>
            <a:r>
              <a:rPr lang="pt-BR" dirty="0"/>
              <a:t>Políticas da organização</a:t>
            </a:r>
          </a:p>
          <a:p>
            <a:pPr lvl="1"/>
            <a:r>
              <a:rPr lang="pt-BR" dirty="0"/>
              <a:t>Manuais de equipamentos de hardware e software</a:t>
            </a:r>
          </a:p>
          <a:p>
            <a:pPr lvl="1"/>
            <a:r>
              <a:rPr lang="pt-BR" dirty="0"/>
              <a:t>Memorandos, atas, contratos com fornecedores</a:t>
            </a:r>
          </a:p>
          <a:p>
            <a:pPr lvl="1"/>
            <a:r>
              <a:rPr lang="pt-BR" dirty="0"/>
              <a:t>Livros sobre tema relacionado</a:t>
            </a:r>
          </a:p>
          <a:p>
            <a:pPr lvl="1"/>
            <a:r>
              <a:rPr lang="pt-BR" dirty="0"/>
              <a:t>Outros sistemas da empresa</a:t>
            </a:r>
          </a:p>
          <a:p>
            <a:pPr lvl="1"/>
            <a:r>
              <a:rPr lang="pt-BR" dirty="0"/>
              <a:t>Outros sistemas externos</a:t>
            </a:r>
          </a:p>
          <a:p>
            <a:pPr lvl="1"/>
            <a:r>
              <a:rPr lang="pt-BR" dirty="0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 de Fatos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89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3789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7A99507-E3DB-4831-9BE6-0F6F8E07BE65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13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78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São realizadas </a:t>
            </a:r>
            <a:r>
              <a:rPr lang="pt-BR" dirty="0">
                <a:solidFill>
                  <a:srgbClr val="800000"/>
                </a:solidFill>
              </a:rPr>
              <a:t>entrevistas</a:t>
            </a:r>
            <a:r>
              <a:rPr lang="pt-BR" dirty="0"/>
              <a:t> com os clientes</a:t>
            </a:r>
          </a:p>
          <a:p>
            <a:pPr lvl="8"/>
            <a:endParaRPr lang="pt-BR" dirty="0"/>
          </a:p>
          <a:p>
            <a:r>
              <a:rPr lang="pt-BR" dirty="0"/>
              <a:t>São consultados os </a:t>
            </a:r>
            <a:r>
              <a:rPr lang="pt-BR" dirty="0">
                <a:solidFill>
                  <a:srgbClr val="800000"/>
                </a:solidFill>
              </a:rPr>
              <a:t>materiais existentes</a:t>
            </a:r>
            <a:r>
              <a:rPr lang="pt-BR" dirty="0"/>
              <a:t> que descrevem os objetivos e desejos da organização</a:t>
            </a:r>
          </a:p>
          <a:p>
            <a:pPr lvl="8"/>
            <a:endParaRPr lang="pt-BR" dirty="0"/>
          </a:p>
          <a:p>
            <a:r>
              <a:rPr lang="pt-BR" dirty="0"/>
              <a:t>É pesquisada a existência de </a:t>
            </a:r>
            <a:r>
              <a:rPr lang="pt-BR" dirty="0">
                <a:solidFill>
                  <a:srgbClr val="800000"/>
                </a:solidFill>
              </a:rPr>
              <a:t>sistemas similares</a:t>
            </a:r>
            <a:r>
              <a:rPr lang="pt-BR" dirty="0"/>
              <a:t> para posterior análise</a:t>
            </a:r>
          </a:p>
          <a:p>
            <a:pPr lvl="8"/>
            <a:endParaRPr lang="pt-BR" dirty="0"/>
          </a:p>
          <a:p>
            <a:r>
              <a:rPr lang="pt-BR" dirty="0"/>
              <a:t>Cuidado:</a:t>
            </a:r>
          </a:p>
          <a:p>
            <a:pPr lvl="1"/>
            <a:r>
              <a:rPr lang="pt-BR" dirty="0"/>
              <a:t>O uso apenas de entrevista não é o suficiente para obter todas as informações necessárias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 de Fatos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91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latin typeface="+mj-lt"/>
              </a:rPr>
              <a:t>Engenharia de Requisitos</a:t>
            </a:r>
          </a:p>
        </p:txBody>
      </p:sp>
      <p:sp>
        <p:nvSpPr>
          <p:cNvPr id="3891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A44DD09-A26B-4DB2-926C-CBB28DF51ACD}" type="slidenum">
              <a:rPr lang="pt-BR" sz="1200">
                <a:latin typeface="+mj-lt"/>
              </a:rPr>
              <a:pPr eaLnBrk="1" hangingPunct="1"/>
              <a:t>14</a:t>
            </a:fld>
            <a:endParaRPr lang="pt-BR" sz="1200" dirty="0">
              <a:latin typeface="+mj-lt"/>
            </a:endParaRPr>
          </a:p>
        </p:txBody>
      </p:sp>
      <p:sp>
        <p:nvSpPr>
          <p:cNvPr id="389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Outras técnicas</a:t>
            </a:r>
            <a:r>
              <a:rPr lang="pt-BR" dirty="0"/>
              <a:t>:</a:t>
            </a:r>
          </a:p>
          <a:p>
            <a:endParaRPr lang="pt-BR" dirty="0"/>
          </a:p>
          <a:p>
            <a:pPr lvl="1"/>
            <a:r>
              <a:rPr lang="pt-BR" dirty="0"/>
              <a:t>Leitura de documentos</a:t>
            </a:r>
          </a:p>
          <a:p>
            <a:pPr lvl="1"/>
            <a:r>
              <a:rPr lang="pt-BR" dirty="0"/>
              <a:t>Observação</a:t>
            </a:r>
          </a:p>
          <a:p>
            <a:pPr lvl="1"/>
            <a:r>
              <a:rPr lang="pt-BR" dirty="0"/>
              <a:t>Questionários</a:t>
            </a:r>
          </a:p>
          <a:p>
            <a:pPr lvl="1"/>
            <a:r>
              <a:rPr lang="pt-BR" dirty="0"/>
              <a:t>Análise de protocolos</a:t>
            </a:r>
          </a:p>
          <a:p>
            <a:pPr lvl="1"/>
            <a:r>
              <a:rPr lang="pt-BR" dirty="0"/>
              <a:t>Participação ativa dos agentes (autor e usuário) do </a:t>
            </a:r>
            <a:r>
              <a:rPr lang="pt-BR" i="1" dirty="0" err="1"/>
              <a:t>UdeI</a:t>
            </a:r>
            <a:endParaRPr lang="pt-BR" i="1" dirty="0"/>
          </a:p>
          <a:p>
            <a:pPr lvl="1"/>
            <a:r>
              <a:rPr lang="pt-BR" dirty="0"/>
              <a:t>Reuniões</a:t>
            </a:r>
          </a:p>
          <a:p>
            <a:pPr lvl="1"/>
            <a:r>
              <a:rPr lang="pt-BR" dirty="0"/>
              <a:t>Reutilização e recuperação (engenharia reversa) do projeto do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4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3994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29D73D3-17E7-4EC4-AEEA-9F2E615EDA32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15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99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Atividade fundamental para que a fase de </a:t>
            </a:r>
            <a:r>
              <a:rPr lang="pt-BR" dirty="0" err="1"/>
              <a:t>elicitação</a:t>
            </a:r>
            <a:r>
              <a:rPr lang="pt-BR" dirty="0"/>
              <a:t> tenha sucesso</a:t>
            </a:r>
          </a:p>
          <a:p>
            <a:pPr lvl="1"/>
            <a:r>
              <a:rPr lang="pt-BR" dirty="0"/>
              <a:t>Trata-se da </a:t>
            </a:r>
            <a:r>
              <a:rPr lang="pt-BR" dirty="0">
                <a:solidFill>
                  <a:srgbClr val="800000"/>
                </a:solidFill>
              </a:rPr>
              <a:t>comunicação</a:t>
            </a:r>
            <a:r>
              <a:rPr lang="pt-BR" dirty="0"/>
              <a:t> entre clientes e/ou especialistas no domínio do problema e os engenheiros de software</a:t>
            </a:r>
          </a:p>
          <a:p>
            <a:pPr lvl="8"/>
            <a:endParaRPr lang="pt-BR" dirty="0"/>
          </a:p>
          <a:p>
            <a:r>
              <a:rPr lang="pt-BR" dirty="0"/>
              <a:t>Envolve:</a:t>
            </a:r>
          </a:p>
          <a:p>
            <a:pPr lvl="1"/>
            <a:r>
              <a:rPr lang="pt-BR" dirty="0"/>
              <a:t>Apresentação</a:t>
            </a:r>
          </a:p>
          <a:p>
            <a:pPr lvl="1"/>
            <a:r>
              <a:rPr lang="pt-BR" dirty="0"/>
              <a:t>Entendimento</a:t>
            </a:r>
          </a:p>
          <a:p>
            <a:pPr lvl="1"/>
            <a:r>
              <a:rPr lang="pt-BR" dirty="0"/>
              <a:t>Linguagem</a:t>
            </a:r>
          </a:p>
          <a:p>
            <a:pPr lvl="1"/>
            <a:r>
              <a:rPr lang="pt-BR" dirty="0"/>
              <a:t>Nível de Abstração</a:t>
            </a:r>
          </a:p>
          <a:p>
            <a:pPr lvl="1"/>
            <a:r>
              <a:rPr lang="pt-BR" i="1" dirty="0"/>
              <a:t>Feedback</a:t>
            </a:r>
            <a:r>
              <a:rPr lang="pt-BR" dirty="0"/>
              <a:t> (</a:t>
            </a:r>
            <a:r>
              <a:rPr lang="pt-BR" dirty="0" err="1"/>
              <a:t>retro-alimentação</a:t>
            </a:r>
            <a:r>
              <a:rPr lang="pt-BR" dirty="0"/>
              <a:t>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6458" t="13756" r="8680" b="7536"/>
          <a:stretch/>
        </p:blipFill>
        <p:spPr>
          <a:xfrm>
            <a:off x="5700679" y="3352801"/>
            <a:ext cx="4814923" cy="335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6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096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7628CF-7F70-4FB5-82B4-16BB95E3D4FF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16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096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homem rico estava muito mal de saúde. Pediu caneta e papel e escreveu assim:</a:t>
            </a:r>
          </a:p>
          <a:p>
            <a:pPr lvl="8"/>
            <a:endParaRPr lang="pt-BR" dirty="0"/>
          </a:p>
          <a:p>
            <a:pPr lvl="1"/>
            <a:r>
              <a:rPr lang="pt-BR" b="1" dirty="0"/>
              <a:t>“Deixo meus bens à minha irmã não a meu sobrinho jamais será paga a conta do padeiro nada dou aos pobres.”</a:t>
            </a:r>
          </a:p>
          <a:p>
            <a:pPr lvl="8"/>
            <a:endParaRPr lang="pt-BR" dirty="0"/>
          </a:p>
          <a:p>
            <a:r>
              <a:rPr lang="pt-BR" dirty="0"/>
              <a:t>Morreu antes de fazer a pontuação. Afinal, a quem ele deixou a fortuna?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Elicitar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98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latin typeface="+mj-lt"/>
              </a:rPr>
              <a:t>Engenharia de Requisitos</a:t>
            </a:r>
          </a:p>
        </p:txBody>
      </p:sp>
      <p:sp>
        <p:nvSpPr>
          <p:cNvPr id="4199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4D01DC9-60C3-4938-AC04-239CDE66D3EF}" type="slidenum">
              <a:rPr lang="pt-BR" sz="1200">
                <a:latin typeface="+mj-lt"/>
              </a:rPr>
              <a:pPr eaLnBrk="1" hangingPunct="1"/>
              <a:t>17</a:t>
            </a:fld>
            <a:endParaRPr lang="pt-BR" sz="1200" dirty="0">
              <a:latin typeface="+mj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sobrinho fez a seguinte pontuação:</a:t>
            </a:r>
          </a:p>
          <a:p>
            <a:pPr lvl="1"/>
            <a:r>
              <a:rPr lang="pt-BR" dirty="0"/>
              <a:t>“Deixo meus bens à minha irmã? Não! A meu sobrinho. Jamais será paga a conta do padeiro. Nada dou aos pobres.”</a:t>
            </a:r>
          </a:p>
          <a:p>
            <a:pPr lvl="8"/>
            <a:endParaRPr lang="pt-BR" dirty="0"/>
          </a:p>
          <a:p>
            <a:r>
              <a:rPr lang="pt-BR" dirty="0"/>
              <a:t>A irmã pontuou assim:</a:t>
            </a:r>
          </a:p>
          <a:p>
            <a:pPr lvl="1"/>
            <a:r>
              <a:rPr lang="pt-BR" dirty="0"/>
              <a:t>“Deixo meus bens à minha irmã. Não a meu sobrinho. Jamais será paga a conta do padeiro. Nada dou aos pobres.”</a:t>
            </a:r>
          </a:p>
          <a:p>
            <a:pPr lvl="8"/>
            <a:endParaRPr lang="pt-BR" dirty="0"/>
          </a:p>
          <a:p>
            <a:r>
              <a:rPr lang="pt-BR" dirty="0"/>
              <a:t>O padeiro pontuou:</a:t>
            </a:r>
          </a:p>
          <a:p>
            <a:pPr lvl="1"/>
            <a:r>
              <a:rPr lang="pt-BR" dirty="0"/>
              <a:t>“Deixo meus bens à minha irmã? Não! A meu sobrinho? Jamais! Será paga a conta do padeiro. Nada dou aos pobres.”</a:t>
            </a:r>
          </a:p>
          <a:p>
            <a:pPr lvl="8"/>
            <a:endParaRPr lang="pt-BR" dirty="0"/>
          </a:p>
          <a:p>
            <a:r>
              <a:rPr lang="pt-BR" dirty="0"/>
              <a:t>Os pobres da cidade pontuaram assim:</a:t>
            </a:r>
          </a:p>
          <a:p>
            <a:pPr lvl="1"/>
            <a:r>
              <a:rPr lang="pt-BR" dirty="0"/>
              <a:t>“Deixo meus bens à minha irmã? Não! A meu sobrinho? Jamais! Será paga a conta do padeiro? Nada! Dou aos pobres.”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Atividades</a:t>
            </a:r>
            <a:endParaRPr lang="pt-BR" sz="44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01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3013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5F3B81F-9F5B-490F-B6D6-2E0AE2EF879B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18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3014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6400800"/>
            <a:ext cx="2362200" cy="381000"/>
          </a:xfrm>
        </p:spPr>
        <p:txBody>
          <a:bodyPr anchor="b"/>
          <a:lstStyle/>
          <a:p>
            <a:pPr marL="273050" lvl="1" indent="0">
              <a:buNone/>
            </a:pPr>
            <a:r>
              <a:rPr lang="pt-BR" sz="1800"/>
              <a:t>(Júlio Leite, 1994)</a:t>
            </a:r>
          </a:p>
        </p:txBody>
      </p:sp>
      <p:grpSp>
        <p:nvGrpSpPr>
          <p:cNvPr id="43015" name="Group 3"/>
          <p:cNvGrpSpPr>
            <a:grpSpLocks/>
          </p:cNvGrpSpPr>
          <p:nvPr/>
        </p:nvGrpSpPr>
        <p:grpSpPr bwMode="auto">
          <a:xfrm>
            <a:off x="2403475" y="1681164"/>
            <a:ext cx="7297738" cy="4860925"/>
            <a:chOff x="494" y="830"/>
            <a:chExt cx="4653" cy="3198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>
              <a:off x="1525" y="2601"/>
              <a:ext cx="326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H="1">
              <a:off x="1800" y="258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H="1" flipV="1">
              <a:off x="1790" y="2539"/>
              <a:ext cx="82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43019" name="Group 7"/>
            <p:cNvGrpSpPr>
              <a:grpSpLocks/>
            </p:cNvGrpSpPr>
            <p:nvPr/>
          </p:nvGrpSpPr>
          <p:grpSpPr bwMode="auto">
            <a:xfrm>
              <a:off x="1173" y="961"/>
              <a:ext cx="76" cy="745"/>
              <a:chOff x="1173" y="961"/>
              <a:chExt cx="76" cy="745"/>
            </a:xfrm>
          </p:grpSpPr>
          <p:sp>
            <p:nvSpPr>
              <p:cNvPr id="65" name="Line 8"/>
              <p:cNvSpPr>
                <a:spLocks noChangeShapeType="1"/>
              </p:cNvSpPr>
              <p:nvPr/>
            </p:nvSpPr>
            <p:spPr bwMode="auto">
              <a:xfrm>
                <a:off x="1213" y="961"/>
                <a:ext cx="1" cy="748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6" name="Line 9"/>
              <p:cNvSpPr>
                <a:spLocks noChangeShapeType="1"/>
              </p:cNvSpPr>
              <p:nvPr/>
            </p:nvSpPr>
            <p:spPr bwMode="auto">
              <a:xfrm flipV="1">
                <a:off x="1218" y="1634"/>
                <a:ext cx="31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7" name="Line 10"/>
              <p:cNvSpPr>
                <a:spLocks noChangeShapeType="1"/>
              </p:cNvSpPr>
              <p:nvPr/>
            </p:nvSpPr>
            <p:spPr bwMode="auto">
              <a:xfrm flipH="1" flipV="1">
                <a:off x="1173" y="1646"/>
                <a:ext cx="45" cy="63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4" y="1764"/>
              <a:ext cx="1419" cy="336"/>
            </a:xfrm>
            <a:prstGeom prst="rect">
              <a:avLst/>
            </a:prstGeom>
            <a:solidFill>
              <a:srgbClr val="0000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94" y="1713"/>
              <a:ext cx="1418" cy="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400" b="1">
                <a:latin typeface="+mn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841" y="1791"/>
              <a:ext cx="743" cy="2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ELICITAR</a:t>
              </a:r>
              <a:endPara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grpSp>
          <p:nvGrpSpPr>
            <p:cNvPr id="43023" name="Group 14"/>
            <p:cNvGrpSpPr>
              <a:grpSpLocks/>
            </p:cNvGrpSpPr>
            <p:nvPr/>
          </p:nvGrpSpPr>
          <p:grpSpPr bwMode="auto">
            <a:xfrm>
              <a:off x="1872" y="2427"/>
              <a:ext cx="1449" cy="388"/>
              <a:chOff x="1872" y="2427"/>
              <a:chExt cx="1449" cy="388"/>
            </a:xfrm>
          </p:grpSpPr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1903" y="2478"/>
                <a:ext cx="1418" cy="337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3" name="Rectangle 16"/>
              <p:cNvSpPr>
                <a:spLocks noChangeArrowheads="1"/>
              </p:cNvSpPr>
              <p:nvPr/>
            </p:nvSpPr>
            <p:spPr bwMode="auto">
              <a:xfrm>
                <a:off x="1872" y="2427"/>
                <a:ext cx="1419" cy="337"/>
              </a:xfrm>
              <a:prstGeom prst="rect">
                <a:avLst/>
              </a:prstGeom>
              <a:solidFill>
                <a:srgbClr val="FFC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4" name="Rectangle 17"/>
              <p:cNvSpPr>
                <a:spLocks noChangeArrowheads="1"/>
              </p:cNvSpPr>
              <p:nvPr/>
            </p:nvSpPr>
            <p:spPr bwMode="auto">
              <a:xfrm>
                <a:off x="2168" y="2506"/>
                <a:ext cx="847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b="1" dirty="0">
                    <a:solidFill>
                      <a:srgbClr val="000000"/>
                    </a:solidFill>
                    <a:latin typeface="+mn-lt"/>
                  </a:rPr>
                  <a:t>ANALISAR</a:t>
                </a:r>
                <a:endParaRPr lang="pt-BR" sz="2400" b="1" dirty="0">
                  <a:latin typeface="+mn-lt"/>
                </a:endParaRPr>
              </a:p>
            </p:txBody>
          </p:sp>
        </p:grpSp>
        <p:grpSp>
          <p:nvGrpSpPr>
            <p:cNvPr id="43024" name="Group 18"/>
            <p:cNvGrpSpPr>
              <a:grpSpLocks/>
            </p:cNvGrpSpPr>
            <p:nvPr/>
          </p:nvGrpSpPr>
          <p:grpSpPr bwMode="auto">
            <a:xfrm>
              <a:off x="2648" y="3367"/>
              <a:ext cx="1449" cy="387"/>
              <a:chOff x="2648" y="3367"/>
              <a:chExt cx="1449" cy="387"/>
            </a:xfrm>
          </p:grpSpPr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2679" y="3418"/>
                <a:ext cx="1418" cy="336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2648" y="3367"/>
                <a:ext cx="1419" cy="3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1" name="Rectangle 21"/>
              <p:cNvSpPr>
                <a:spLocks noChangeArrowheads="1"/>
              </p:cNvSpPr>
              <p:nvPr/>
            </p:nvSpPr>
            <p:spPr bwMode="auto">
              <a:xfrm>
                <a:off x="2947" y="3445"/>
                <a:ext cx="804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dirty="0">
                    <a:solidFill>
                      <a:srgbClr val="000000"/>
                    </a:solidFill>
                    <a:latin typeface="+mn-lt"/>
                  </a:rPr>
                  <a:t>MODELAR</a:t>
                </a:r>
                <a:endParaRPr lang="pt-BR" sz="2400" dirty="0">
                  <a:latin typeface="+mn-lt"/>
                </a:endParaRPr>
              </a:p>
            </p:txBody>
          </p:sp>
        </p:grpSp>
        <p:grpSp>
          <p:nvGrpSpPr>
            <p:cNvPr id="43025" name="Group 22"/>
            <p:cNvGrpSpPr>
              <a:grpSpLocks/>
            </p:cNvGrpSpPr>
            <p:nvPr/>
          </p:nvGrpSpPr>
          <p:grpSpPr bwMode="auto">
            <a:xfrm>
              <a:off x="902" y="830"/>
              <a:ext cx="665" cy="284"/>
              <a:chOff x="902" y="830"/>
              <a:chExt cx="665" cy="284"/>
            </a:xfrm>
          </p:grpSpPr>
          <p:sp>
            <p:nvSpPr>
              <p:cNvPr id="56" name="Oval 23"/>
              <p:cNvSpPr>
                <a:spLocks noChangeArrowheads="1"/>
              </p:cNvSpPr>
              <p:nvPr/>
            </p:nvSpPr>
            <p:spPr bwMode="auto">
              <a:xfrm>
                <a:off x="921" y="866"/>
                <a:ext cx="646" cy="251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7" name="Oval 24"/>
              <p:cNvSpPr>
                <a:spLocks noChangeArrowheads="1"/>
              </p:cNvSpPr>
              <p:nvPr/>
            </p:nvSpPr>
            <p:spPr bwMode="auto">
              <a:xfrm>
                <a:off x="902" y="830"/>
                <a:ext cx="645" cy="2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8" name="Rectangle 25"/>
              <p:cNvSpPr>
                <a:spLocks noChangeArrowheads="1"/>
              </p:cNvSpPr>
              <p:nvPr/>
            </p:nvSpPr>
            <p:spPr bwMode="auto">
              <a:xfrm>
                <a:off x="1067" y="87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 dirty="0" err="1">
                    <a:solidFill>
                      <a:srgbClr val="000000"/>
                    </a:solidFill>
                    <a:latin typeface="+mn-lt"/>
                  </a:rPr>
                  <a:t>UdeI</a:t>
                </a:r>
                <a:endParaRPr lang="pt-BR" sz="2400" dirty="0">
                  <a:latin typeface="+mn-lt"/>
                </a:endParaRPr>
              </a:p>
            </p:txBody>
          </p:sp>
        </p:grpSp>
        <p:grpSp>
          <p:nvGrpSpPr>
            <p:cNvPr id="43026" name="Group 26"/>
            <p:cNvGrpSpPr>
              <a:grpSpLocks/>
            </p:cNvGrpSpPr>
            <p:nvPr/>
          </p:nvGrpSpPr>
          <p:grpSpPr bwMode="auto">
            <a:xfrm>
              <a:off x="2454" y="1886"/>
              <a:ext cx="76" cy="534"/>
              <a:chOff x="2454" y="1886"/>
              <a:chExt cx="76" cy="534"/>
            </a:xfrm>
          </p:grpSpPr>
          <p:sp>
            <p:nvSpPr>
              <p:cNvPr id="53" name="Line 27"/>
              <p:cNvSpPr>
                <a:spLocks noChangeShapeType="1"/>
              </p:cNvSpPr>
              <p:nvPr/>
            </p:nvSpPr>
            <p:spPr bwMode="auto">
              <a:xfrm>
                <a:off x="2492" y="1886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4" name="Line 28"/>
              <p:cNvSpPr>
                <a:spLocks noChangeShapeType="1"/>
              </p:cNvSpPr>
              <p:nvPr/>
            </p:nvSpPr>
            <p:spPr bwMode="auto">
              <a:xfrm flipV="1">
                <a:off x="2497" y="2349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5" name="Line 29"/>
              <p:cNvSpPr>
                <a:spLocks noChangeShapeType="1"/>
              </p:cNvSpPr>
              <p:nvPr/>
            </p:nvSpPr>
            <p:spPr bwMode="auto">
              <a:xfrm flipH="1" flipV="1">
                <a:off x="2454" y="2359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>
              <a:off x="631" y="3227"/>
              <a:ext cx="2466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 flipV="1">
              <a:off x="626" y="2114"/>
              <a:ext cx="1" cy="11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H="1">
              <a:off x="606" y="2109"/>
              <a:ext cx="17" cy="4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631" y="2114"/>
              <a:ext cx="16" cy="46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>
              <a:off x="1943" y="1881"/>
              <a:ext cx="1573" cy="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3516" y="1884"/>
              <a:ext cx="1" cy="14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 flipV="1">
              <a:off x="3521" y="3283"/>
              <a:ext cx="27" cy="7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 flipH="1" flipV="1">
              <a:off x="3464" y="3293"/>
              <a:ext cx="49" cy="6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1964" y="1527"/>
              <a:ext cx="1815" cy="3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Documento de Requisitos</a:t>
              </a:r>
            </a:p>
            <a:p>
              <a:pPr algn="ctr"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 Sistema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43036" name="Group 40"/>
            <p:cNvGrpSpPr>
              <a:grpSpLocks/>
            </p:cNvGrpSpPr>
            <p:nvPr/>
          </p:nvGrpSpPr>
          <p:grpSpPr bwMode="auto">
            <a:xfrm>
              <a:off x="3046" y="2815"/>
              <a:ext cx="76" cy="534"/>
              <a:chOff x="3046" y="2815"/>
              <a:chExt cx="76" cy="534"/>
            </a:xfrm>
          </p:grpSpPr>
          <p:sp>
            <p:nvSpPr>
              <p:cNvPr id="50" name="Line 41"/>
              <p:cNvSpPr>
                <a:spLocks noChangeShapeType="1"/>
              </p:cNvSpPr>
              <p:nvPr/>
            </p:nvSpPr>
            <p:spPr bwMode="auto">
              <a:xfrm>
                <a:off x="3084" y="2815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1" name="Line 42"/>
              <p:cNvSpPr>
                <a:spLocks noChangeShapeType="1"/>
              </p:cNvSpPr>
              <p:nvPr/>
            </p:nvSpPr>
            <p:spPr bwMode="auto">
              <a:xfrm flipV="1">
                <a:off x="3089" y="3278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2" name="Line 43"/>
              <p:cNvSpPr>
                <a:spLocks noChangeShapeType="1"/>
              </p:cNvSpPr>
              <p:nvPr/>
            </p:nvSpPr>
            <p:spPr bwMode="auto">
              <a:xfrm flipH="1" flipV="1">
                <a:off x="3046" y="3291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2317" y="2852"/>
              <a:ext cx="7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r"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Decisões</a:t>
              </a:r>
            </a:p>
            <a:p>
              <a:pPr algn="r"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 Análise</a:t>
              </a:r>
              <a:endPara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43038" name="Group 46"/>
            <p:cNvGrpSpPr>
              <a:grpSpLocks/>
            </p:cNvGrpSpPr>
            <p:nvPr/>
          </p:nvGrpSpPr>
          <p:grpSpPr bwMode="auto">
            <a:xfrm>
              <a:off x="3812" y="2836"/>
              <a:ext cx="76" cy="534"/>
              <a:chOff x="3812" y="2836"/>
              <a:chExt cx="76" cy="534"/>
            </a:xfrm>
          </p:grpSpPr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3850" y="2836"/>
                <a:ext cx="0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8" name="Line 48"/>
              <p:cNvSpPr>
                <a:spLocks noChangeShapeType="1"/>
              </p:cNvSpPr>
              <p:nvPr/>
            </p:nvSpPr>
            <p:spPr bwMode="auto">
              <a:xfrm flipV="1">
                <a:off x="3855" y="3298"/>
                <a:ext cx="30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 flipH="1" flipV="1">
                <a:off x="3812" y="3308"/>
                <a:ext cx="46" cy="6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3924" y="2659"/>
              <a:ext cx="83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Métodos,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Técnicas e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Ferramentas</a:t>
              </a:r>
              <a:endParaRPr lang="pt-BR" sz="1800" dirty="0">
                <a:latin typeface="+mn-lt"/>
              </a:endParaRPr>
            </a:p>
          </p:txBody>
        </p:sp>
        <p:sp>
          <p:nvSpPr>
            <p:cNvPr id="34" name="Line 53"/>
            <p:cNvSpPr>
              <a:spLocks noChangeShapeType="1"/>
            </p:cNvSpPr>
            <p:nvPr/>
          </p:nvSpPr>
          <p:spPr bwMode="auto">
            <a:xfrm flipV="1">
              <a:off x="2035" y="2844"/>
              <a:ext cx="1" cy="117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35" name="Line 54"/>
            <p:cNvSpPr>
              <a:spLocks noChangeShapeType="1"/>
            </p:cNvSpPr>
            <p:nvPr/>
          </p:nvSpPr>
          <p:spPr bwMode="auto">
            <a:xfrm flipH="1">
              <a:off x="1959" y="2825"/>
              <a:ext cx="81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36" name="Line 55"/>
            <p:cNvSpPr>
              <a:spLocks noChangeShapeType="1"/>
            </p:cNvSpPr>
            <p:nvPr/>
          </p:nvSpPr>
          <p:spPr bwMode="auto">
            <a:xfrm>
              <a:off x="2040" y="2830"/>
              <a:ext cx="82" cy="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43043" name="Group 56"/>
            <p:cNvGrpSpPr>
              <a:grpSpLocks/>
            </p:cNvGrpSpPr>
            <p:nvPr/>
          </p:nvGrpSpPr>
          <p:grpSpPr bwMode="auto">
            <a:xfrm>
              <a:off x="948" y="2443"/>
              <a:ext cx="665" cy="283"/>
              <a:chOff x="948" y="2443"/>
              <a:chExt cx="665" cy="283"/>
            </a:xfrm>
          </p:grpSpPr>
          <p:sp>
            <p:nvSpPr>
              <p:cNvPr id="44" name="Oval 57"/>
              <p:cNvSpPr>
                <a:spLocks noChangeArrowheads="1"/>
              </p:cNvSpPr>
              <p:nvPr/>
            </p:nvSpPr>
            <p:spPr bwMode="auto">
              <a:xfrm>
                <a:off x="970" y="2478"/>
                <a:ext cx="646" cy="248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5" name="Oval 58"/>
              <p:cNvSpPr>
                <a:spLocks noChangeArrowheads="1"/>
              </p:cNvSpPr>
              <p:nvPr/>
            </p:nvSpPr>
            <p:spPr bwMode="auto">
              <a:xfrm>
                <a:off x="948" y="2443"/>
                <a:ext cx="645" cy="248"/>
              </a:xfrm>
              <a:prstGeom prst="ellipse">
                <a:avLst/>
              </a:prstGeom>
              <a:solidFill>
                <a:srgbClr val="92D05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>
                <a:off x="1113" y="248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>
                    <a:solidFill>
                      <a:srgbClr val="000000"/>
                    </a:solidFill>
                    <a:latin typeface="+mn-lt"/>
                  </a:rPr>
                  <a:t>UdeI</a:t>
                </a:r>
                <a:endParaRPr lang="pt-BR" sz="2400">
                  <a:latin typeface="+mn-lt"/>
                </a:endParaRPr>
              </a:p>
            </p:txBody>
          </p:sp>
        </p:grpSp>
        <p:sp>
          <p:nvSpPr>
            <p:cNvPr id="38" name="Line 60"/>
            <p:cNvSpPr>
              <a:spLocks noChangeShapeType="1"/>
            </p:cNvSpPr>
            <p:nvPr/>
          </p:nvSpPr>
          <p:spPr bwMode="auto">
            <a:xfrm>
              <a:off x="4072" y="3540"/>
              <a:ext cx="327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39" name="Line 61"/>
            <p:cNvSpPr>
              <a:spLocks noChangeShapeType="1"/>
            </p:cNvSpPr>
            <p:nvPr/>
          </p:nvSpPr>
          <p:spPr bwMode="auto">
            <a:xfrm flipH="1">
              <a:off x="4332" y="354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0" name="Line 62"/>
            <p:cNvSpPr>
              <a:spLocks noChangeShapeType="1"/>
            </p:cNvSpPr>
            <p:nvPr/>
          </p:nvSpPr>
          <p:spPr bwMode="auto">
            <a:xfrm flipH="1" flipV="1">
              <a:off x="4332" y="3463"/>
              <a:ext cx="82" cy="8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1" name="Line 63"/>
            <p:cNvSpPr>
              <a:spLocks noChangeShapeType="1"/>
            </p:cNvSpPr>
            <p:nvPr/>
          </p:nvSpPr>
          <p:spPr bwMode="auto">
            <a:xfrm>
              <a:off x="2035" y="4023"/>
              <a:ext cx="2253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2" name="Line 64"/>
            <p:cNvSpPr>
              <a:spLocks noChangeShapeType="1"/>
            </p:cNvSpPr>
            <p:nvPr/>
          </p:nvSpPr>
          <p:spPr bwMode="auto">
            <a:xfrm flipV="1">
              <a:off x="4286" y="3543"/>
              <a:ext cx="1" cy="47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3" name="Rectangle 65"/>
            <p:cNvSpPr>
              <a:spLocks noChangeArrowheads="1"/>
            </p:cNvSpPr>
            <p:nvPr/>
          </p:nvSpPr>
          <p:spPr bwMode="auto">
            <a:xfrm>
              <a:off x="4460" y="3481"/>
              <a:ext cx="687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Modelo de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Análise do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latin typeface="+mn-lt"/>
                </a:rPr>
                <a:t>Sistema</a:t>
              </a:r>
              <a:endParaRPr lang="pt-BR" sz="1800" dirty="0">
                <a:latin typeface="+mn-lt"/>
              </a:endParaRPr>
            </a:p>
          </p:txBody>
        </p:sp>
      </p:grpSp>
      <p:sp>
        <p:nvSpPr>
          <p:cNvPr id="69" name="Right Arrow 68"/>
          <p:cNvSpPr/>
          <p:nvPr/>
        </p:nvSpPr>
        <p:spPr>
          <a:xfrm rot="18900000">
            <a:off x="4071396" y="4686029"/>
            <a:ext cx="543464" cy="533400"/>
          </a:xfrm>
          <a:prstGeom prst="rightArrow">
            <a:avLst/>
          </a:prstGeom>
          <a:gradFill>
            <a:gsLst>
              <a:gs pos="0">
                <a:schemeClr val="accent6">
                  <a:shade val="70000"/>
                  <a:satMod val="150000"/>
                  <a:alpha val="50000"/>
                </a:schemeClr>
              </a:gs>
              <a:gs pos="34000">
                <a:schemeClr val="accent6">
                  <a:shade val="70000"/>
                  <a:satMod val="140000"/>
                  <a:alpha val="50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50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Analisar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403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3E20C8C-E708-4A17-BEEB-D94A97BBB45A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19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40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Fundamental para o sucesso do processo de desenvolvimento do software</a:t>
            </a:r>
          </a:p>
          <a:p>
            <a:pPr lvl="8"/>
            <a:endParaRPr lang="pt-BR" dirty="0"/>
          </a:p>
          <a:p>
            <a:r>
              <a:rPr lang="pt-BR" dirty="0"/>
              <a:t>Deveres do Analista de Requisitos:</a:t>
            </a:r>
          </a:p>
          <a:p>
            <a:pPr lvl="1"/>
            <a:r>
              <a:rPr lang="pt-BR" dirty="0"/>
              <a:t>Especificar as </a:t>
            </a:r>
            <a:r>
              <a:rPr lang="pt-BR" dirty="0">
                <a:solidFill>
                  <a:srgbClr val="800000"/>
                </a:solidFill>
              </a:rPr>
              <a:t>funções</a:t>
            </a:r>
            <a:r>
              <a:rPr lang="pt-BR" dirty="0"/>
              <a:t> e o </a:t>
            </a:r>
            <a:r>
              <a:rPr lang="pt-BR" dirty="0">
                <a:solidFill>
                  <a:srgbClr val="800000"/>
                </a:solidFill>
              </a:rPr>
              <a:t>desempenho</a:t>
            </a:r>
            <a:r>
              <a:rPr lang="pt-BR" dirty="0"/>
              <a:t> do software</a:t>
            </a:r>
          </a:p>
          <a:p>
            <a:pPr lvl="1"/>
            <a:r>
              <a:rPr lang="pt-BR" dirty="0"/>
              <a:t>Indicar a </a:t>
            </a:r>
            <a:r>
              <a:rPr lang="pt-BR" dirty="0">
                <a:solidFill>
                  <a:srgbClr val="800000"/>
                </a:solidFill>
              </a:rPr>
              <a:t>interface do software</a:t>
            </a:r>
            <a:r>
              <a:rPr lang="pt-BR" dirty="0"/>
              <a:t> com outros sistemas</a:t>
            </a:r>
          </a:p>
          <a:p>
            <a:pPr lvl="1"/>
            <a:r>
              <a:rPr lang="pt-BR" dirty="0"/>
              <a:t>Estabelecer as </a:t>
            </a:r>
            <a:r>
              <a:rPr lang="pt-BR" dirty="0">
                <a:solidFill>
                  <a:srgbClr val="800000"/>
                </a:solidFill>
              </a:rPr>
              <a:t>restrições de projeto</a:t>
            </a:r>
            <a:r>
              <a:rPr lang="pt-BR" dirty="0"/>
              <a:t> do software</a:t>
            </a:r>
          </a:p>
          <a:p>
            <a:pPr lvl="8"/>
            <a:endParaRPr lang="pt-BR" dirty="0"/>
          </a:p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Avaliar e revisar o escopo do software (documento de requisitos)</a:t>
            </a:r>
          </a:p>
          <a:p>
            <a:pPr lvl="1"/>
            <a:r>
              <a:rPr lang="pt-BR" dirty="0"/>
              <a:t>Obter uma especificação de requisitos completa e consistente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com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Aquisição da informação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1741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486F404-5622-4DA7-B959-990F3E086B09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74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Que informação deve ser coletada e</a:t>
            </a:r>
            <a:br>
              <a:rPr lang="pt-BR" dirty="0"/>
            </a:br>
            <a:r>
              <a:rPr lang="pt-BR" dirty="0"/>
              <a:t>como ela deve ser representada?</a:t>
            </a:r>
          </a:p>
          <a:p>
            <a:pPr lvl="8"/>
            <a:endParaRPr lang="pt-BR" dirty="0"/>
          </a:p>
          <a:p>
            <a:r>
              <a:rPr lang="pt-BR" dirty="0"/>
              <a:t>Quem fornece as informações?</a:t>
            </a:r>
          </a:p>
          <a:p>
            <a:pPr lvl="8"/>
            <a:endParaRPr lang="pt-BR" dirty="0"/>
          </a:p>
          <a:p>
            <a:r>
              <a:rPr lang="pt-BR" dirty="0"/>
              <a:t>Que técnicas e ferramentas estão disponíveis para facilitar a coleta de informações?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440" y="472440"/>
            <a:ext cx="357916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5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Analisar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[2/2]</a:t>
            </a:r>
            <a:endParaRPr lang="pt-BR" sz="44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6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506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3E4A59B-ACC5-40BE-AC97-5EF1465D17FB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20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50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rgbClr val="800000"/>
                </a:solidFill>
              </a:rPr>
              <a:t>decisões da análise</a:t>
            </a:r>
            <a:r>
              <a:rPr lang="pt-BR" dirty="0"/>
              <a:t> servem para </a:t>
            </a:r>
            <a:r>
              <a:rPr lang="pt-BR" dirty="0">
                <a:solidFill>
                  <a:srgbClr val="800000"/>
                </a:solidFill>
              </a:rPr>
              <a:t>realimentar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melhorar</a:t>
            </a:r>
            <a:r>
              <a:rPr lang="pt-BR" dirty="0"/>
              <a:t> o documento de requisitos do sistema</a:t>
            </a:r>
          </a:p>
          <a:p>
            <a:pPr lvl="8"/>
            <a:endParaRPr lang="pt-BR" dirty="0"/>
          </a:p>
          <a:p>
            <a:r>
              <a:rPr lang="pt-BR" dirty="0"/>
              <a:t>Atividades Principais:</a:t>
            </a:r>
          </a:p>
          <a:p>
            <a:pPr lvl="8"/>
            <a:endParaRPr lang="pt-BR" dirty="0"/>
          </a:p>
          <a:p>
            <a:pPr lvl="1"/>
            <a:r>
              <a:rPr lang="pt-BR" u="sng" dirty="0"/>
              <a:t>Identificação de Partes</a:t>
            </a:r>
          </a:p>
          <a:p>
            <a:pPr lvl="8"/>
            <a:endParaRPr lang="pt-BR" dirty="0"/>
          </a:p>
          <a:p>
            <a:pPr lvl="1"/>
            <a:r>
              <a:rPr lang="pt-BR" u="sng" dirty="0"/>
              <a:t>V&amp;V – Verificação e Validação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Analisar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Identificação de Partes</a:t>
            </a:r>
            <a:endParaRPr lang="pt-BR" sz="44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08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608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7EDFF32-9F92-4EA9-8F5A-1435AFF95F36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21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60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Identificar quais partes do documento de requisitos deverão ser analisadas</a:t>
            </a:r>
          </a:p>
          <a:p>
            <a:pPr lvl="8"/>
            <a:endParaRPr lang="pt-BR" dirty="0"/>
          </a:p>
          <a:p>
            <a:r>
              <a:rPr lang="pt-BR" dirty="0"/>
              <a:t>Projetos de grande porte:</a:t>
            </a:r>
          </a:p>
          <a:p>
            <a:pPr lvl="1"/>
            <a:r>
              <a:rPr lang="pt-BR" dirty="0"/>
              <a:t>Análises parciais</a:t>
            </a:r>
          </a:p>
          <a:p>
            <a:pPr lvl="1"/>
            <a:r>
              <a:rPr lang="pt-BR" dirty="0"/>
              <a:t>Priorizar requisitos mais importantes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Analisar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Verificação e Validação (V&amp;V)</a:t>
            </a:r>
            <a:endParaRPr lang="pt-BR" sz="44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10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711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EB5F2A8-7B30-499C-8D00-8FE709C7B264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22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7107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pt-BR" b="1" dirty="0"/>
          </a:p>
          <a:p>
            <a:r>
              <a:rPr lang="pt-BR" b="1" dirty="0"/>
              <a:t>Verificação</a:t>
            </a:r>
          </a:p>
          <a:p>
            <a:pPr lvl="1"/>
            <a:r>
              <a:rPr lang="pt-BR" dirty="0"/>
              <a:t>Verifica se os requisitos descritos ao logo do documento estão em acordo</a:t>
            </a:r>
          </a:p>
          <a:p>
            <a:pPr lvl="8"/>
            <a:endParaRPr lang="pt-BR" dirty="0"/>
          </a:p>
          <a:p>
            <a:pPr lvl="8"/>
            <a:endParaRPr lang="pt-BR" dirty="0"/>
          </a:p>
          <a:p>
            <a:r>
              <a:rPr lang="pt-BR" b="1" dirty="0"/>
              <a:t>Validação</a:t>
            </a:r>
          </a:p>
          <a:p>
            <a:pPr lvl="1"/>
            <a:r>
              <a:rPr lang="pt-BR" dirty="0"/>
              <a:t>Valida os requisitos com o </a:t>
            </a:r>
            <a:r>
              <a:rPr lang="pt-BR" i="1" dirty="0" err="1"/>
              <a:t>UdeI</a:t>
            </a:r>
            <a:endParaRPr lang="pt-BR" i="1" dirty="0"/>
          </a:p>
          <a:p>
            <a:pPr lvl="2"/>
            <a:r>
              <a:rPr lang="pt-BR" dirty="0"/>
              <a:t>Usando protótipos</a:t>
            </a:r>
          </a:p>
          <a:p>
            <a:pPr lvl="2"/>
            <a:r>
              <a:rPr lang="pt-BR" dirty="0"/>
              <a:t>Usando pontos de vista</a:t>
            </a:r>
          </a:p>
        </p:txBody>
      </p:sp>
      <p:sp>
        <p:nvSpPr>
          <p:cNvPr id="47112" name="Rectangle 5"/>
          <p:cNvSpPr>
            <a:spLocks noChangeArrowheads="1"/>
          </p:cNvSpPr>
          <p:nvPr/>
        </p:nvSpPr>
        <p:spPr bwMode="auto">
          <a:xfrm>
            <a:off x="7571147" y="4327350"/>
            <a:ext cx="1462469" cy="54320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7116" name="Line 9"/>
          <p:cNvSpPr>
            <a:spLocks noChangeShapeType="1"/>
          </p:cNvSpPr>
          <p:nvPr/>
        </p:nvSpPr>
        <p:spPr bwMode="auto">
          <a:xfrm flipH="1">
            <a:off x="7444599" y="4538042"/>
            <a:ext cx="286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7DE62B8-CB0A-4BE0-AC3F-F7818DDF7855}"/>
              </a:ext>
            </a:extLst>
          </p:cNvPr>
          <p:cNvGrpSpPr/>
          <p:nvPr/>
        </p:nvGrpSpPr>
        <p:grpSpPr>
          <a:xfrm>
            <a:off x="5700381" y="3738214"/>
            <a:ext cx="5272419" cy="1753547"/>
            <a:chOff x="5700381" y="3738214"/>
            <a:chExt cx="5272419" cy="1753547"/>
          </a:xfrm>
        </p:grpSpPr>
        <p:sp>
          <p:nvSpPr>
            <p:cNvPr id="47113" name="AutoShape 6"/>
            <p:cNvSpPr>
              <a:spLocks noChangeArrowheads="1"/>
            </p:cNvSpPr>
            <p:nvPr/>
          </p:nvSpPr>
          <p:spPr bwMode="auto">
            <a:xfrm>
              <a:off x="5700381" y="3738214"/>
              <a:ext cx="1766901" cy="1286115"/>
            </a:xfrm>
            <a:prstGeom prst="star16">
              <a:avLst>
                <a:gd name="adj" fmla="val 37500"/>
              </a:avLst>
            </a:prstGeom>
            <a:gradFill rotWithShape="1">
              <a:gsLst>
                <a:gs pos="0">
                  <a:srgbClr val="FFFF99">
                    <a:alpha val="43999"/>
                  </a:srgbClr>
                </a:gs>
                <a:gs pos="100000">
                  <a:srgbClr val="FFFFEB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accent2"/>
              </a:outerShdw>
            </a:effectLst>
          </p:spPr>
          <p:txBody>
            <a:bodyPr wrap="none" lIns="92075" tIns="46038" rIns="92075" bIns="46038" anchor="ctr"/>
            <a:lstStyle/>
            <a:p>
              <a:pPr algn="ctr" defTabSz="762000" eaLnBrk="0" hangingPunct="0"/>
              <a:r>
                <a:rPr lang="pt-BR" sz="1600" b="1" dirty="0">
                  <a:latin typeface="Arial Rounded MT Bold" pitchFamily="34" charset="0"/>
                </a:rPr>
                <a:t>Universo de</a:t>
              </a:r>
              <a:br>
                <a:rPr lang="pt-BR" sz="1600" b="1" dirty="0">
                  <a:latin typeface="Arial Rounded MT Bold" pitchFamily="34" charset="0"/>
                </a:rPr>
              </a:br>
              <a:r>
                <a:rPr lang="pt-BR" sz="1600" b="1" dirty="0">
                  <a:latin typeface="Arial Rounded MT Bold" pitchFamily="34" charset="0"/>
                </a:rPr>
                <a:t>Informação</a:t>
              </a:r>
            </a:p>
          </p:txBody>
        </p:sp>
        <p:sp>
          <p:nvSpPr>
            <p:cNvPr id="47114" name="Rectangle 7"/>
            <p:cNvSpPr>
              <a:spLocks noChangeArrowheads="1"/>
            </p:cNvSpPr>
            <p:nvPr/>
          </p:nvSpPr>
          <p:spPr bwMode="auto">
            <a:xfrm>
              <a:off x="9074207" y="4301389"/>
              <a:ext cx="1898593" cy="568167"/>
            </a:xfrm>
            <a:prstGeom prst="rect">
              <a:avLst/>
            </a:prstGeom>
            <a:gradFill rotWithShape="1">
              <a:gsLst>
                <a:gs pos="0">
                  <a:srgbClr val="FFFF99">
                    <a:alpha val="85999"/>
                  </a:srgbClr>
                </a:gs>
                <a:gs pos="100000">
                  <a:srgbClr val="FFFFEB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tx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accent2"/>
              </a:outerShdw>
            </a:effectLst>
          </p:spPr>
          <p:txBody>
            <a:bodyPr wrap="none" lIns="92075" tIns="46038" rIns="92075" bIns="46038" anchor="ctr"/>
            <a:lstStyle/>
            <a:p>
              <a:pPr algn="ctr" defTabSz="762000" eaLnBrk="0" hangingPunct="0"/>
              <a:r>
                <a:rPr lang="pt-BR" b="1" dirty="0">
                  <a:latin typeface="Arial Rounded MT Bold" pitchFamily="34" charset="0"/>
                </a:rPr>
                <a:t>Especificação</a:t>
              </a:r>
            </a:p>
          </p:txBody>
        </p:sp>
        <p:sp>
          <p:nvSpPr>
            <p:cNvPr id="47115" name="Line 8"/>
            <p:cNvSpPr>
              <a:spLocks noChangeShapeType="1"/>
            </p:cNvSpPr>
            <p:nvPr/>
          </p:nvSpPr>
          <p:spPr bwMode="auto">
            <a:xfrm>
              <a:off x="7731124" y="4538042"/>
              <a:ext cx="12607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7466088" y="3886200"/>
              <a:ext cx="1538875" cy="9833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 eaLnBrk="0" hangingPunct="0">
                <a:defRPr/>
              </a:pPr>
              <a:r>
                <a:rPr lang="pt-BR" sz="1600" b="1" i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É Completo?</a:t>
              </a:r>
            </a:p>
            <a:p>
              <a:pPr algn="ctr" defTabSz="762000" eaLnBrk="0" hangingPunct="0">
                <a:defRPr/>
              </a:pPr>
              <a:r>
                <a:rPr lang="pt-BR" sz="1600" b="1" i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É Correto?</a:t>
              </a:r>
            </a:p>
            <a:p>
              <a:pPr algn="ctr" defTabSz="762000" eaLnBrk="0" hangingPunct="0">
                <a:defRPr/>
              </a:pPr>
              <a:r>
                <a:rPr lang="pt-BR" sz="1600" b="1" i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(validação)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9186429" y="4923594"/>
              <a:ext cx="1481571" cy="5681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 eaLnBrk="0" hangingPunct="0">
                <a:defRPr/>
              </a:pPr>
              <a:r>
                <a:rPr lang="pt-BR" sz="1600" b="1" i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É Consistente?</a:t>
              </a:r>
            </a:p>
            <a:p>
              <a:pPr algn="ctr" defTabSz="762000" eaLnBrk="0" hangingPunct="0">
                <a:defRPr/>
              </a:pPr>
              <a:r>
                <a:rPr lang="pt-BR" sz="1600" b="1" i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(verificação)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Atividades</a:t>
            </a:r>
            <a:endParaRPr lang="pt-BR" sz="44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132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8133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F2C7D7A-A207-460E-928B-BD58C193DE20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23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8134" name="Espaço Reservado para Conteúdo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273050" lvl="1" indent="0">
              <a:buNone/>
            </a:pPr>
            <a:r>
              <a:rPr lang="pt-BR" sz="1800"/>
              <a:t>(Júlio Leite, 1994)</a:t>
            </a:r>
          </a:p>
        </p:txBody>
      </p:sp>
      <p:grpSp>
        <p:nvGrpSpPr>
          <p:cNvPr id="48135" name="Group 3"/>
          <p:cNvGrpSpPr>
            <a:grpSpLocks/>
          </p:cNvGrpSpPr>
          <p:nvPr/>
        </p:nvGrpSpPr>
        <p:grpSpPr bwMode="auto">
          <a:xfrm>
            <a:off x="2403475" y="1681164"/>
            <a:ext cx="7386638" cy="4860925"/>
            <a:chOff x="494" y="830"/>
            <a:chExt cx="4710" cy="3198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>
              <a:off x="1525" y="2601"/>
              <a:ext cx="326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H="1">
              <a:off x="1800" y="258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H="1" flipV="1">
              <a:off x="1790" y="2539"/>
              <a:ext cx="82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48139" name="Group 7"/>
            <p:cNvGrpSpPr>
              <a:grpSpLocks/>
            </p:cNvGrpSpPr>
            <p:nvPr/>
          </p:nvGrpSpPr>
          <p:grpSpPr bwMode="auto">
            <a:xfrm>
              <a:off x="1173" y="961"/>
              <a:ext cx="76" cy="745"/>
              <a:chOff x="1173" y="961"/>
              <a:chExt cx="76" cy="745"/>
            </a:xfrm>
          </p:grpSpPr>
          <p:sp>
            <p:nvSpPr>
              <p:cNvPr id="65" name="Line 8"/>
              <p:cNvSpPr>
                <a:spLocks noChangeShapeType="1"/>
              </p:cNvSpPr>
              <p:nvPr/>
            </p:nvSpPr>
            <p:spPr bwMode="auto">
              <a:xfrm>
                <a:off x="1213" y="961"/>
                <a:ext cx="1" cy="748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6" name="Line 9"/>
              <p:cNvSpPr>
                <a:spLocks noChangeShapeType="1"/>
              </p:cNvSpPr>
              <p:nvPr/>
            </p:nvSpPr>
            <p:spPr bwMode="auto">
              <a:xfrm flipV="1">
                <a:off x="1218" y="1634"/>
                <a:ext cx="31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7" name="Line 10"/>
              <p:cNvSpPr>
                <a:spLocks noChangeShapeType="1"/>
              </p:cNvSpPr>
              <p:nvPr/>
            </p:nvSpPr>
            <p:spPr bwMode="auto">
              <a:xfrm flipH="1" flipV="1">
                <a:off x="1173" y="1646"/>
                <a:ext cx="45" cy="63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524" y="1764"/>
              <a:ext cx="1416" cy="336"/>
            </a:xfrm>
            <a:prstGeom prst="rect">
              <a:avLst/>
            </a:prstGeom>
            <a:solidFill>
              <a:srgbClr val="0000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94" y="1713"/>
              <a:ext cx="1418" cy="3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400" b="1">
                <a:latin typeface="+mn-lt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841" y="1791"/>
              <a:ext cx="743" cy="2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</a:rPr>
                <a:t>ELICITAR</a:t>
              </a:r>
              <a:endParaRPr lang="pt-B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endParaRPr>
            </a:p>
          </p:txBody>
        </p:sp>
        <p:grpSp>
          <p:nvGrpSpPr>
            <p:cNvPr id="48143" name="Group 14"/>
            <p:cNvGrpSpPr>
              <a:grpSpLocks/>
            </p:cNvGrpSpPr>
            <p:nvPr/>
          </p:nvGrpSpPr>
          <p:grpSpPr bwMode="auto">
            <a:xfrm>
              <a:off x="1872" y="2427"/>
              <a:ext cx="1449" cy="388"/>
              <a:chOff x="1872" y="2427"/>
              <a:chExt cx="1449" cy="388"/>
            </a:xfrm>
          </p:grpSpPr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1903" y="2478"/>
                <a:ext cx="1418" cy="337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3" name="Rectangle 16"/>
              <p:cNvSpPr>
                <a:spLocks noChangeArrowheads="1"/>
              </p:cNvSpPr>
              <p:nvPr/>
            </p:nvSpPr>
            <p:spPr bwMode="auto">
              <a:xfrm>
                <a:off x="1872" y="2427"/>
                <a:ext cx="1419" cy="3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4" name="Rectangle 17"/>
              <p:cNvSpPr>
                <a:spLocks noChangeArrowheads="1"/>
              </p:cNvSpPr>
              <p:nvPr/>
            </p:nvSpPr>
            <p:spPr bwMode="auto">
              <a:xfrm>
                <a:off x="2168" y="2506"/>
                <a:ext cx="847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b="1" dirty="0">
                    <a:solidFill>
                      <a:srgbClr val="000000"/>
                    </a:solidFill>
                    <a:latin typeface="+mn-lt"/>
                  </a:rPr>
                  <a:t>ANALISAR</a:t>
                </a:r>
                <a:endParaRPr lang="pt-BR" sz="2400" b="1" dirty="0">
                  <a:latin typeface="+mn-lt"/>
                </a:endParaRPr>
              </a:p>
            </p:txBody>
          </p:sp>
        </p:grpSp>
        <p:grpSp>
          <p:nvGrpSpPr>
            <p:cNvPr id="48144" name="Group 18"/>
            <p:cNvGrpSpPr>
              <a:grpSpLocks/>
            </p:cNvGrpSpPr>
            <p:nvPr/>
          </p:nvGrpSpPr>
          <p:grpSpPr bwMode="auto">
            <a:xfrm>
              <a:off x="2648" y="3367"/>
              <a:ext cx="1449" cy="387"/>
              <a:chOff x="2648" y="3367"/>
              <a:chExt cx="1449" cy="387"/>
            </a:xfrm>
          </p:grpSpPr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2679" y="3418"/>
                <a:ext cx="1415" cy="336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2648" y="3367"/>
                <a:ext cx="1416" cy="336"/>
              </a:xfrm>
              <a:prstGeom prst="rect">
                <a:avLst/>
              </a:prstGeom>
              <a:solidFill>
                <a:srgbClr val="FFC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61" name="Rectangle 21"/>
              <p:cNvSpPr>
                <a:spLocks noChangeArrowheads="1"/>
              </p:cNvSpPr>
              <p:nvPr/>
            </p:nvSpPr>
            <p:spPr bwMode="auto">
              <a:xfrm>
                <a:off x="2945" y="3445"/>
                <a:ext cx="803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dirty="0">
                    <a:solidFill>
                      <a:srgbClr val="000000"/>
                    </a:solidFill>
                    <a:latin typeface="+mn-lt"/>
                  </a:rPr>
                  <a:t>MODELAR</a:t>
                </a:r>
                <a:endParaRPr lang="pt-BR" sz="2400" dirty="0">
                  <a:latin typeface="+mn-lt"/>
                </a:endParaRPr>
              </a:p>
            </p:txBody>
          </p:sp>
        </p:grpSp>
        <p:grpSp>
          <p:nvGrpSpPr>
            <p:cNvPr id="48145" name="Group 22"/>
            <p:cNvGrpSpPr>
              <a:grpSpLocks/>
            </p:cNvGrpSpPr>
            <p:nvPr/>
          </p:nvGrpSpPr>
          <p:grpSpPr bwMode="auto">
            <a:xfrm>
              <a:off x="902" y="830"/>
              <a:ext cx="665" cy="284"/>
              <a:chOff x="902" y="830"/>
              <a:chExt cx="665" cy="284"/>
            </a:xfrm>
          </p:grpSpPr>
          <p:sp>
            <p:nvSpPr>
              <p:cNvPr id="56" name="Oval 23"/>
              <p:cNvSpPr>
                <a:spLocks noChangeArrowheads="1"/>
              </p:cNvSpPr>
              <p:nvPr/>
            </p:nvSpPr>
            <p:spPr bwMode="auto">
              <a:xfrm>
                <a:off x="921" y="866"/>
                <a:ext cx="646" cy="251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7" name="Oval 24"/>
              <p:cNvSpPr>
                <a:spLocks noChangeArrowheads="1"/>
              </p:cNvSpPr>
              <p:nvPr/>
            </p:nvSpPr>
            <p:spPr bwMode="auto">
              <a:xfrm>
                <a:off x="902" y="830"/>
                <a:ext cx="645" cy="2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8" name="Rectangle 25"/>
              <p:cNvSpPr>
                <a:spLocks noChangeArrowheads="1"/>
              </p:cNvSpPr>
              <p:nvPr/>
            </p:nvSpPr>
            <p:spPr bwMode="auto">
              <a:xfrm>
                <a:off x="1067" y="87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 dirty="0" err="1">
                    <a:solidFill>
                      <a:srgbClr val="000000"/>
                    </a:solidFill>
                    <a:latin typeface="+mn-lt"/>
                  </a:rPr>
                  <a:t>UdeI</a:t>
                </a:r>
                <a:endParaRPr lang="pt-BR" sz="2400" dirty="0">
                  <a:latin typeface="+mn-lt"/>
                </a:endParaRPr>
              </a:p>
            </p:txBody>
          </p:sp>
        </p:grpSp>
        <p:grpSp>
          <p:nvGrpSpPr>
            <p:cNvPr id="48146" name="Group 26"/>
            <p:cNvGrpSpPr>
              <a:grpSpLocks/>
            </p:cNvGrpSpPr>
            <p:nvPr/>
          </p:nvGrpSpPr>
          <p:grpSpPr bwMode="auto">
            <a:xfrm>
              <a:off x="2454" y="1886"/>
              <a:ext cx="76" cy="534"/>
              <a:chOff x="2454" y="1886"/>
              <a:chExt cx="76" cy="534"/>
            </a:xfrm>
          </p:grpSpPr>
          <p:sp>
            <p:nvSpPr>
              <p:cNvPr id="53" name="Line 27"/>
              <p:cNvSpPr>
                <a:spLocks noChangeShapeType="1"/>
              </p:cNvSpPr>
              <p:nvPr/>
            </p:nvSpPr>
            <p:spPr bwMode="auto">
              <a:xfrm>
                <a:off x="2492" y="1886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4" name="Line 28"/>
              <p:cNvSpPr>
                <a:spLocks noChangeShapeType="1"/>
              </p:cNvSpPr>
              <p:nvPr/>
            </p:nvSpPr>
            <p:spPr bwMode="auto">
              <a:xfrm flipV="1">
                <a:off x="2497" y="2349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5" name="Line 29"/>
              <p:cNvSpPr>
                <a:spLocks noChangeShapeType="1"/>
              </p:cNvSpPr>
              <p:nvPr/>
            </p:nvSpPr>
            <p:spPr bwMode="auto">
              <a:xfrm flipH="1" flipV="1">
                <a:off x="2454" y="2359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>
              <a:off x="631" y="3227"/>
              <a:ext cx="2466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2" name="Line 31"/>
            <p:cNvSpPr>
              <a:spLocks noChangeShapeType="1"/>
            </p:cNvSpPr>
            <p:nvPr/>
          </p:nvSpPr>
          <p:spPr bwMode="auto">
            <a:xfrm flipV="1">
              <a:off x="626" y="2114"/>
              <a:ext cx="1" cy="11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H="1">
              <a:off x="606" y="2109"/>
              <a:ext cx="17" cy="4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631" y="2114"/>
              <a:ext cx="16" cy="46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>
              <a:off x="1943" y="1881"/>
              <a:ext cx="1573" cy="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3516" y="1884"/>
              <a:ext cx="1" cy="14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 flipV="1">
              <a:off x="3521" y="3283"/>
              <a:ext cx="30" cy="7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8" name="Line 37"/>
            <p:cNvSpPr>
              <a:spLocks noChangeShapeType="1"/>
            </p:cNvSpPr>
            <p:nvPr/>
          </p:nvSpPr>
          <p:spPr bwMode="auto">
            <a:xfrm flipH="1" flipV="1">
              <a:off x="3464" y="3293"/>
              <a:ext cx="47" cy="6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29" name="Rectangle 38"/>
            <p:cNvSpPr>
              <a:spLocks noChangeArrowheads="1"/>
            </p:cNvSpPr>
            <p:nvPr/>
          </p:nvSpPr>
          <p:spPr bwMode="auto">
            <a:xfrm>
              <a:off x="1964" y="1527"/>
              <a:ext cx="1815" cy="3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Documento de Requisitos</a:t>
              </a:r>
            </a:p>
            <a:p>
              <a:pPr algn="ctr"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 Sistema</a:t>
              </a:r>
              <a:endPara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48156" name="Group 40"/>
            <p:cNvGrpSpPr>
              <a:grpSpLocks/>
            </p:cNvGrpSpPr>
            <p:nvPr/>
          </p:nvGrpSpPr>
          <p:grpSpPr bwMode="auto">
            <a:xfrm>
              <a:off x="3046" y="2815"/>
              <a:ext cx="76" cy="534"/>
              <a:chOff x="3046" y="2815"/>
              <a:chExt cx="76" cy="534"/>
            </a:xfrm>
          </p:grpSpPr>
          <p:sp>
            <p:nvSpPr>
              <p:cNvPr id="50" name="Line 41"/>
              <p:cNvSpPr>
                <a:spLocks noChangeShapeType="1"/>
              </p:cNvSpPr>
              <p:nvPr/>
            </p:nvSpPr>
            <p:spPr bwMode="auto">
              <a:xfrm>
                <a:off x="3084" y="2815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1" name="Line 42"/>
              <p:cNvSpPr>
                <a:spLocks noChangeShapeType="1"/>
              </p:cNvSpPr>
              <p:nvPr/>
            </p:nvSpPr>
            <p:spPr bwMode="auto">
              <a:xfrm flipV="1">
                <a:off x="3089" y="3278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52" name="Line 43"/>
              <p:cNvSpPr>
                <a:spLocks noChangeShapeType="1"/>
              </p:cNvSpPr>
              <p:nvPr/>
            </p:nvSpPr>
            <p:spPr bwMode="auto">
              <a:xfrm flipH="1" flipV="1">
                <a:off x="3046" y="3291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2317" y="2852"/>
              <a:ext cx="73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r"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Decisões</a:t>
              </a:r>
            </a:p>
            <a:p>
              <a:pPr algn="r" defTabSz="762000" eaLnBrk="0" hangingPunct="0">
                <a:defRPr/>
              </a:pPr>
              <a:r>
                <a:rPr lang="pt-B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 Análise</a:t>
              </a:r>
            </a:p>
          </p:txBody>
        </p:sp>
        <p:grpSp>
          <p:nvGrpSpPr>
            <p:cNvPr id="48158" name="Group 46"/>
            <p:cNvGrpSpPr>
              <a:grpSpLocks/>
            </p:cNvGrpSpPr>
            <p:nvPr/>
          </p:nvGrpSpPr>
          <p:grpSpPr bwMode="auto">
            <a:xfrm>
              <a:off x="3812" y="2836"/>
              <a:ext cx="76" cy="534"/>
              <a:chOff x="3812" y="2836"/>
              <a:chExt cx="76" cy="534"/>
            </a:xfrm>
          </p:grpSpPr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3852" y="2836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8" name="Line 48"/>
              <p:cNvSpPr>
                <a:spLocks noChangeShapeType="1"/>
              </p:cNvSpPr>
              <p:nvPr/>
            </p:nvSpPr>
            <p:spPr bwMode="auto">
              <a:xfrm flipV="1">
                <a:off x="3858" y="3298"/>
                <a:ext cx="30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 flipH="1" flipV="1">
                <a:off x="3812" y="3308"/>
                <a:ext cx="46" cy="6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3924" y="2659"/>
              <a:ext cx="886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Métodos,</a:t>
              </a:r>
            </a:p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Técnicas e</a:t>
              </a:r>
            </a:p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Ferramentas</a:t>
              </a:r>
              <a:endPara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34" name="Line 53"/>
            <p:cNvSpPr>
              <a:spLocks noChangeShapeType="1"/>
            </p:cNvSpPr>
            <p:nvPr/>
          </p:nvSpPr>
          <p:spPr bwMode="auto">
            <a:xfrm flipV="1">
              <a:off x="2035" y="2844"/>
              <a:ext cx="1" cy="117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35" name="Line 54"/>
            <p:cNvSpPr>
              <a:spLocks noChangeShapeType="1"/>
            </p:cNvSpPr>
            <p:nvPr/>
          </p:nvSpPr>
          <p:spPr bwMode="auto">
            <a:xfrm flipH="1">
              <a:off x="1959" y="2825"/>
              <a:ext cx="81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36" name="Line 55"/>
            <p:cNvSpPr>
              <a:spLocks noChangeShapeType="1"/>
            </p:cNvSpPr>
            <p:nvPr/>
          </p:nvSpPr>
          <p:spPr bwMode="auto">
            <a:xfrm>
              <a:off x="2040" y="2830"/>
              <a:ext cx="82" cy="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48163" name="Group 56"/>
            <p:cNvGrpSpPr>
              <a:grpSpLocks/>
            </p:cNvGrpSpPr>
            <p:nvPr/>
          </p:nvGrpSpPr>
          <p:grpSpPr bwMode="auto">
            <a:xfrm>
              <a:off x="948" y="2443"/>
              <a:ext cx="665" cy="283"/>
              <a:chOff x="948" y="2443"/>
              <a:chExt cx="665" cy="283"/>
            </a:xfrm>
          </p:grpSpPr>
          <p:sp>
            <p:nvSpPr>
              <p:cNvPr id="44" name="Oval 57"/>
              <p:cNvSpPr>
                <a:spLocks noChangeArrowheads="1"/>
              </p:cNvSpPr>
              <p:nvPr/>
            </p:nvSpPr>
            <p:spPr bwMode="auto">
              <a:xfrm>
                <a:off x="970" y="2478"/>
                <a:ext cx="643" cy="248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5" name="Oval 58"/>
              <p:cNvSpPr>
                <a:spLocks noChangeArrowheads="1"/>
              </p:cNvSpPr>
              <p:nvPr/>
            </p:nvSpPr>
            <p:spPr bwMode="auto">
              <a:xfrm>
                <a:off x="951" y="2443"/>
                <a:ext cx="642" cy="2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>
                <a:off x="1113" y="248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>
                    <a:solidFill>
                      <a:srgbClr val="000000"/>
                    </a:solidFill>
                    <a:latin typeface="+mn-lt"/>
                  </a:rPr>
                  <a:t>UdeI</a:t>
                </a:r>
                <a:endParaRPr lang="pt-BR" sz="2400">
                  <a:latin typeface="+mn-lt"/>
                </a:endParaRPr>
              </a:p>
            </p:txBody>
          </p:sp>
        </p:grpSp>
        <p:sp>
          <p:nvSpPr>
            <p:cNvPr id="38" name="Line 60"/>
            <p:cNvSpPr>
              <a:spLocks noChangeShapeType="1"/>
            </p:cNvSpPr>
            <p:nvPr/>
          </p:nvSpPr>
          <p:spPr bwMode="auto">
            <a:xfrm>
              <a:off x="4072" y="3540"/>
              <a:ext cx="327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39" name="Line 61"/>
            <p:cNvSpPr>
              <a:spLocks noChangeShapeType="1"/>
            </p:cNvSpPr>
            <p:nvPr/>
          </p:nvSpPr>
          <p:spPr bwMode="auto">
            <a:xfrm flipH="1">
              <a:off x="4332" y="354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0" name="Line 62"/>
            <p:cNvSpPr>
              <a:spLocks noChangeShapeType="1"/>
            </p:cNvSpPr>
            <p:nvPr/>
          </p:nvSpPr>
          <p:spPr bwMode="auto">
            <a:xfrm flipH="1" flipV="1">
              <a:off x="4332" y="3463"/>
              <a:ext cx="82" cy="8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1" name="Line 63"/>
            <p:cNvSpPr>
              <a:spLocks noChangeShapeType="1"/>
            </p:cNvSpPr>
            <p:nvPr/>
          </p:nvSpPr>
          <p:spPr bwMode="auto">
            <a:xfrm>
              <a:off x="2035" y="4023"/>
              <a:ext cx="2253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2" name="Line 64"/>
            <p:cNvSpPr>
              <a:spLocks noChangeShapeType="1"/>
            </p:cNvSpPr>
            <p:nvPr/>
          </p:nvSpPr>
          <p:spPr bwMode="auto">
            <a:xfrm flipV="1">
              <a:off x="4286" y="3543"/>
              <a:ext cx="1" cy="47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43" name="Rectangle 65"/>
            <p:cNvSpPr>
              <a:spLocks noChangeArrowheads="1"/>
            </p:cNvSpPr>
            <p:nvPr/>
          </p:nvSpPr>
          <p:spPr bwMode="auto">
            <a:xfrm>
              <a:off x="4460" y="3481"/>
              <a:ext cx="74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Modelo de</a:t>
              </a:r>
            </a:p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Análise do</a:t>
              </a:r>
            </a:p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Sistema</a:t>
              </a:r>
              <a:endPara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68" name="Right Arrow 67"/>
          <p:cNvSpPr/>
          <p:nvPr/>
        </p:nvSpPr>
        <p:spPr>
          <a:xfrm rot="18900000">
            <a:off x="5290598" y="6057629"/>
            <a:ext cx="543464" cy="533400"/>
          </a:xfrm>
          <a:prstGeom prst="rightArrow">
            <a:avLst/>
          </a:prstGeom>
          <a:gradFill>
            <a:gsLst>
              <a:gs pos="0">
                <a:schemeClr val="accent6">
                  <a:shade val="70000"/>
                  <a:satMod val="150000"/>
                  <a:alpha val="50000"/>
                </a:schemeClr>
              </a:gs>
              <a:gs pos="34000">
                <a:schemeClr val="accent6">
                  <a:shade val="70000"/>
                  <a:satMod val="140000"/>
                  <a:alpha val="50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50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Atividade: Modelar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1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4915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579BC9E-9C7A-46CE-A48C-67AA2728D035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24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49155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Criar e desenvolver modelos que descrevem estática e dinamicamente </a:t>
            </a:r>
            <a:r>
              <a:rPr lang="pt-BR" dirty="0">
                <a:solidFill>
                  <a:srgbClr val="800000"/>
                </a:solidFill>
              </a:rPr>
              <a:t>o que</a:t>
            </a:r>
            <a:r>
              <a:rPr lang="pt-BR" dirty="0"/>
              <a:t> o sistema deve fazer (</a:t>
            </a:r>
            <a:r>
              <a:rPr lang="pt-BR" dirty="0">
                <a:solidFill>
                  <a:srgbClr val="800000"/>
                </a:solidFill>
              </a:rPr>
              <a:t>e não como</a:t>
            </a:r>
            <a:r>
              <a:rPr lang="pt-BR" dirty="0"/>
              <a:t> deve ser feito)</a:t>
            </a:r>
          </a:p>
          <a:p>
            <a:pPr lvl="8"/>
            <a:endParaRPr lang="pt-BR" dirty="0"/>
          </a:p>
          <a:p>
            <a:r>
              <a:rPr lang="pt-BR" dirty="0"/>
              <a:t>Os </a:t>
            </a:r>
            <a:r>
              <a:rPr lang="pt-BR" dirty="0">
                <a:solidFill>
                  <a:srgbClr val="800000"/>
                </a:solidFill>
              </a:rPr>
              <a:t>modelos</a:t>
            </a:r>
            <a:r>
              <a:rPr lang="pt-BR" dirty="0"/>
              <a:t> expressam os requisitos descritos no </a:t>
            </a:r>
            <a:r>
              <a:rPr lang="pt-BR" dirty="0">
                <a:solidFill>
                  <a:srgbClr val="800000"/>
                </a:solidFill>
              </a:rPr>
              <a:t>documento de requisitos</a:t>
            </a:r>
          </a:p>
          <a:p>
            <a:pPr lvl="1"/>
            <a:r>
              <a:rPr lang="pt-BR" dirty="0"/>
              <a:t>Possibilitam um </a:t>
            </a:r>
            <a:r>
              <a:rPr lang="pt-BR" dirty="0">
                <a:solidFill>
                  <a:srgbClr val="800000"/>
                </a:solidFill>
              </a:rPr>
              <a:t>maior</a:t>
            </a:r>
            <a:br>
              <a:rPr lang="pt-BR" dirty="0">
                <a:solidFill>
                  <a:srgbClr val="800000"/>
                </a:solidFill>
              </a:rPr>
            </a:br>
            <a:r>
              <a:rPr lang="pt-BR" dirty="0">
                <a:solidFill>
                  <a:srgbClr val="800000"/>
                </a:solidFill>
              </a:rPr>
              <a:t>entendimento</a:t>
            </a:r>
            <a:r>
              <a:rPr lang="pt-BR" dirty="0"/>
              <a:t> do </a:t>
            </a:r>
            <a:r>
              <a:rPr lang="pt-BR" dirty="0">
                <a:solidFill>
                  <a:srgbClr val="800000"/>
                </a:solidFill>
              </a:rPr>
              <a:t>domínio da</a:t>
            </a:r>
            <a:br>
              <a:rPr lang="pt-BR" dirty="0">
                <a:solidFill>
                  <a:srgbClr val="800000"/>
                </a:solidFill>
              </a:rPr>
            </a:br>
            <a:r>
              <a:rPr lang="pt-BR" dirty="0">
                <a:solidFill>
                  <a:srgbClr val="800000"/>
                </a:solidFill>
              </a:rPr>
              <a:t>aplicação</a:t>
            </a:r>
          </a:p>
          <a:p>
            <a:pPr lvl="1"/>
            <a:r>
              <a:rPr lang="pt-BR" dirty="0"/>
              <a:t>Servem para determinar se a</a:t>
            </a:r>
            <a:br>
              <a:rPr lang="pt-BR" dirty="0"/>
            </a:br>
            <a:r>
              <a:rPr lang="pt-BR" dirty="0"/>
              <a:t>especificação está completa,</a:t>
            </a:r>
            <a:br>
              <a:rPr lang="pt-BR" dirty="0"/>
            </a:br>
            <a:r>
              <a:rPr lang="pt-BR" dirty="0"/>
              <a:t>consistente e precisa</a:t>
            </a:r>
          </a:p>
          <a:p>
            <a:pPr lvl="1"/>
            <a:r>
              <a:rPr lang="pt-BR" dirty="0"/>
              <a:t>Fornecem uma </a:t>
            </a:r>
            <a:r>
              <a:rPr lang="pt-BR" dirty="0">
                <a:solidFill>
                  <a:srgbClr val="800000"/>
                </a:solidFill>
              </a:rPr>
              <a:t>transição para</a:t>
            </a:r>
            <a:br>
              <a:rPr lang="pt-BR" dirty="0">
                <a:solidFill>
                  <a:srgbClr val="800000"/>
                </a:solidFill>
              </a:rPr>
            </a:br>
            <a:r>
              <a:rPr lang="pt-BR" dirty="0">
                <a:solidFill>
                  <a:srgbClr val="800000"/>
                </a:solidFill>
              </a:rPr>
              <a:t>a fase de projeto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644900"/>
            <a:ext cx="4673600" cy="306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</a:p>
        </p:txBody>
      </p:sp>
      <p:sp>
        <p:nvSpPr>
          <p:cNvPr id="5222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223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0BFA269-AD16-4126-A08D-0A97D6156142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25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222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resultado do processo de </a:t>
            </a:r>
            <a:r>
              <a:rPr lang="pt-BR" dirty="0" err="1">
                <a:solidFill>
                  <a:srgbClr val="800000"/>
                </a:solidFill>
              </a:rPr>
              <a:t>elicitação</a:t>
            </a:r>
            <a:r>
              <a:rPr lang="pt-BR" dirty="0"/>
              <a:t> é desenvolvido o </a:t>
            </a:r>
            <a:r>
              <a:rPr lang="pt-BR" dirty="0">
                <a:solidFill>
                  <a:srgbClr val="800000"/>
                </a:solidFill>
              </a:rPr>
              <a:t>documento de requisitos</a:t>
            </a:r>
            <a:r>
              <a:rPr lang="pt-BR" dirty="0"/>
              <a:t> do sistema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Contém a especificação de todos os requisitos do software (funcionais, não funcionais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incluindo as capacidades do produto, os recursos disponíveis, os benefícios e os critérios de aceitação</a:t>
            </a:r>
          </a:p>
          <a:p>
            <a:pPr lvl="2"/>
            <a:r>
              <a:rPr lang="pt-BR" dirty="0"/>
              <a:t>Todos os requisitos devem ser nível de sistema, e não nível de usuário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Serve como um meio de </a:t>
            </a:r>
            <a:r>
              <a:rPr lang="pt-BR" dirty="0">
                <a:solidFill>
                  <a:srgbClr val="800000"/>
                </a:solidFill>
              </a:rPr>
              <a:t>comunicação</a:t>
            </a:r>
            <a:r>
              <a:rPr lang="pt-BR" dirty="0"/>
              <a:t> entre o engenheiro de software e o usuário, a fim de estabelecer um </a:t>
            </a:r>
            <a:r>
              <a:rPr lang="pt-BR" dirty="0">
                <a:solidFill>
                  <a:srgbClr val="800000"/>
                </a:solidFill>
              </a:rPr>
              <a:t>acordo</a:t>
            </a:r>
            <a:r>
              <a:rPr lang="pt-BR" dirty="0"/>
              <a:t> acerca do software pretendido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39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939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4198095-7074-44BE-8CC7-D7CFF51A95E2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26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O documento de requisitos do sistema deve ser composto por sentenças em linguagem natural, seguindo determinados padrões:</a:t>
            </a:r>
          </a:p>
          <a:p>
            <a:pPr lvl="8">
              <a:defRPr/>
            </a:pPr>
            <a:endParaRPr lang="pt-BR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pt-BR" dirty="0"/>
              <a:t>Iniciar, sempre que possível, com “</a:t>
            </a:r>
            <a:r>
              <a:rPr lang="pt-BR" dirty="0">
                <a:solidFill>
                  <a:srgbClr val="800000"/>
                </a:solidFill>
              </a:rPr>
              <a:t>O sistema deve ...</a:t>
            </a:r>
            <a:r>
              <a:rPr lang="pt-BR" dirty="0"/>
              <a:t>”</a:t>
            </a:r>
          </a:p>
          <a:p>
            <a:pPr marL="2194877" lvl="8" indent="-457200">
              <a:buFont typeface="+mj-lt"/>
              <a:buAutoNum type="arabicPeriod"/>
              <a:defRPr/>
            </a:pPr>
            <a:endParaRPr lang="pt-BR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pt-BR" dirty="0"/>
              <a:t>Usar frases curtas</a:t>
            </a:r>
          </a:p>
          <a:p>
            <a:pPr lvl="8"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Ex. – </a:t>
            </a:r>
            <a:r>
              <a:rPr lang="pt-BR" b="1" dirty="0"/>
              <a:t>RNF003</a:t>
            </a:r>
            <a:r>
              <a:rPr lang="pt-BR" dirty="0"/>
              <a:t>: O sistema deve ser executado em microcomputadores da linha Pentium que possuam microprocessador Core i3 ou superior.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42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6042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60CAB83-496B-48A3-A9D3-443A426AD200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27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604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 startAt="3"/>
            </a:pPr>
            <a:r>
              <a:rPr lang="pt-BR" dirty="0"/>
              <a:t>Os requisitos devem estar organizados logicamente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Sequência de execução:</a:t>
            </a:r>
          </a:p>
          <a:p>
            <a:pPr lvl="2"/>
            <a:r>
              <a:rPr lang="pt-BR" dirty="0"/>
              <a:t>Entrada, Processamento, Saída</a:t>
            </a:r>
          </a:p>
          <a:p>
            <a:pPr lvl="3"/>
            <a:r>
              <a:rPr lang="pt-BR" dirty="0"/>
              <a:t>Inicialmente, todos os requisitos de entrada</a:t>
            </a:r>
          </a:p>
          <a:p>
            <a:pPr lvl="3"/>
            <a:r>
              <a:rPr lang="pt-BR" dirty="0"/>
              <a:t>Em seguida, os requisitos de processamento</a:t>
            </a:r>
          </a:p>
          <a:p>
            <a:pPr lvl="3"/>
            <a:r>
              <a:rPr lang="pt-BR" dirty="0"/>
              <a:t>Por último, os requisitos de saída.</a:t>
            </a:r>
          </a:p>
          <a:p>
            <a:pPr lvl="8"/>
            <a:endParaRPr lang="pt-BR" dirty="0"/>
          </a:p>
          <a:p>
            <a:pPr marL="457200" indent="-457200">
              <a:buFont typeface="Arial" charset="0"/>
              <a:buAutoNum type="arabicPeriod" startAt="4"/>
            </a:pPr>
            <a:r>
              <a:rPr lang="pt-BR" dirty="0"/>
              <a:t>Cada requisito deve ter um identificador único</a:t>
            </a:r>
          </a:p>
          <a:p>
            <a:pPr lvl="1"/>
            <a:r>
              <a:rPr lang="pt-BR" dirty="0"/>
              <a:t>Ex.: Um identificador numérico, para posterior referência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4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6144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F001FC-8724-449B-9788-308561D78449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28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614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AutoNum type="arabicPeriod" startAt="5"/>
            </a:pPr>
            <a:r>
              <a:rPr lang="pt-BR" dirty="0"/>
              <a:t>Os requisitos do software devem estar divididos em requisitos funcionais (funções do sistema) e não funcionais (de qualidade)</a:t>
            </a:r>
          </a:p>
          <a:p>
            <a:pPr marL="457200" indent="-457200">
              <a:buFont typeface="Arial" charset="0"/>
              <a:buAutoNum type="arabicPeriod" startAt="5"/>
            </a:pPr>
            <a:endParaRPr lang="pt-BR" dirty="0"/>
          </a:p>
          <a:p>
            <a:pPr marL="457200" indent="-457200">
              <a:buFont typeface="Arial" charset="0"/>
              <a:buAutoNum type="arabicPeriod" startAt="5"/>
            </a:pPr>
            <a:r>
              <a:rPr lang="pt-BR" dirty="0"/>
              <a:t>Os requisitos não devem conter detalhes de implementação</a:t>
            </a:r>
          </a:p>
          <a:p>
            <a:pPr lvl="1"/>
            <a:r>
              <a:rPr lang="pt-BR" dirty="0"/>
              <a:t>É importante não utilizar termos relacionados à implementação, tais como “arquivo” e “menu”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Usuários de um Documento de Requisitos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63493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2702BEE-8D21-4E9F-BF3B-D7089DA8F7FA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29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2" name="Line 2"/>
          <p:cNvSpPr>
            <a:spLocks noChangeShapeType="1"/>
          </p:cNvSpPr>
          <p:nvPr/>
        </p:nvSpPr>
        <p:spPr bwMode="auto">
          <a:xfrm>
            <a:off x="3781426" y="1957388"/>
            <a:ext cx="714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pt-BR" sz="1800">
              <a:latin typeface="+mj-lt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3781426" y="2943466"/>
            <a:ext cx="714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pt-BR" sz="1800">
              <a:latin typeface="+mj-lt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495800" y="1524001"/>
            <a:ext cx="5791200" cy="936625"/>
          </a:xfrm>
          <a:prstGeom prst="rect">
            <a:avLst/>
          </a:prstGeom>
          <a:gradFill rotWithShape="1">
            <a:gsLst>
              <a:gs pos="0">
                <a:srgbClr val="FFFCEC"/>
              </a:gs>
              <a:gs pos="100000">
                <a:srgbClr val="FFE98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Especificam os requisitos e os leem para  verificar</a:t>
            </a:r>
            <a:br>
              <a:rPr lang="pt-BR" sz="1800" dirty="0">
                <a:latin typeface="+mj-lt"/>
              </a:rPr>
            </a:br>
            <a:r>
              <a:rPr lang="pt-BR" sz="1800" dirty="0">
                <a:latin typeface="+mj-lt"/>
              </a:rPr>
              <a:t>se eles atendem suas necessidades.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Especificam as mudanças nos requisitos.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495800" y="2587867"/>
            <a:ext cx="5791199" cy="936625"/>
          </a:xfrm>
          <a:prstGeom prst="rect">
            <a:avLst/>
          </a:prstGeom>
          <a:gradFill rotWithShape="1">
            <a:gsLst>
              <a:gs pos="0">
                <a:srgbClr val="FFFCEC"/>
              </a:gs>
              <a:gs pos="100000">
                <a:srgbClr val="FFE98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Planejam a proposta e o processo de </a:t>
            </a:r>
          </a:p>
          <a:p>
            <a:pPr algn="just">
              <a:defRPr/>
            </a:pPr>
            <a:r>
              <a:rPr lang="pt-BR" sz="1800" dirty="0">
                <a:latin typeface="+mj-lt"/>
              </a:rPr>
              <a:t>     desenvolvimento do sistema.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905001" y="3648076"/>
            <a:ext cx="1876425" cy="936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76BAFE">
                  <a:alpha val="51999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sz="1800" dirty="0">
                <a:latin typeface="+mj-lt"/>
              </a:rPr>
              <a:t>Analistas: de</a:t>
            </a:r>
          </a:p>
          <a:p>
            <a:pPr algn="ctr">
              <a:defRPr/>
            </a:pPr>
            <a:r>
              <a:rPr lang="pt-BR" sz="1800" dirty="0">
                <a:latin typeface="+mj-lt"/>
              </a:rPr>
              <a:t>Requisitos e</a:t>
            </a:r>
          </a:p>
          <a:p>
            <a:pPr algn="ctr">
              <a:defRPr/>
            </a:pPr>
            <a:r>
              <a:rPr lang="pt-BR" sz="1800" dirty="0">
                <a:latin typeface="+mj-lt"/>
              </a:rPr>
              <a:t>de Testes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4495800" y="3648076"/>
            <a:ext cx="5791200" cy="936625"/>
          </a:xfrm>
          <a:prstGeom prst="rect">
            <a:avLst/>
          </a:prstGeom>
          <a:gradFill rotWithShape="1">
            <a:gsLst>
              <a:gs pos="0">
                <a:srgbClr val="FFFCEC"/>
              </a:gs>
              <a:gs pos="100000">
                <a:srgbClr val="FFE98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Compreendem o que o sistema deve fazer e ser.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Desenvolvem testes de validação para o sistema.</a:t>
            </a: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3781426" y="4065588"/>
            <a:ext cx="714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pt-BR" sz="1800">
              <a:latin typeface="+mj-lt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905001" y="1524001"/>
            <a:ext cx="1876425" cy="936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76BAFE">
                  <a:alpha val="51999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sz="1800" dirty="0">
                <a:latin typeface="+mj-lt"/>
              </a:rPr>
              <a:t>Clientes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1905001" y="2587867"/>
            <a:ext cx="1876425" cy="936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76BAFE">
                  <a:alpha val="51999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sz="1800" dirty="0">
                <a:latin typeface="+mj-lt"/>
              </a:rPr>
              <a:t>Gestores</a:t>
            </a:r>
          </a:p>
        </p:txBody>
      </p:sp>
      <p:sp>
        <p:nvSpPr>
          <p:cNvPr id="21" name="Line 3"/>
          <p:cNvSpPr>
            <a:spLocks noChangeShapeType="1"/>
          </p:cNvSpPr>
          <p:nvPr/>
        </p:nvSpPr>
        <p:spPr bwMode="auto">
          <a:xfrm>
            <a:off x="3781426" y="5138369"/>
            <a:ext cx="7143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pt-BR" sz="1800">
              <a:latin typeface="+mj-lt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4495800" y="4706570"/>
            <a:ext cx="5791200" cy="936625"/>
          </a:xfrm>
          <a:prstGeom prst="rect">
            <a:avLst/>
          </a:prstGeom>
          <a:gradFill rotWithShape="1">
            <a:gsLst>
              <a:gs pos="0">
                <a:srgbClr val="FFFCEC"/>
              </a:gs>
              <a:gs pos="100000">
                <a:srgbClr val="FFE98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Conhecem os requisitos que serão desenvolvidos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905001" y="5775808"/>
            <a:ext cx="1876425" cy="936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76BAFE">
                  <a:alpha val="51999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sz="1800" dirty="0">
                <a:latin typeface="+mj-lt"/>
              </a:rPr>
              <a:t>Analistas: de</a:t>
            </a:r>
          </a:p>
          <a:p>
            <a:pPr algn="ctr">
              <a:defRPr/>
            </a:pPr>
            <a:r>
              <a:rPr lang="pt-BR" sz="1800" dirty="0">
                <a:latin typeface="+mj-lt"/>
              </a:rPr>
              <a:t>Implantação e</a:t>
            </a:r>
          </a:p>
          <a:p>
            <a:pPr algn="ctr">
              <a:defRPr/>
            </a:pPr>
            <a:r>
              <a:rPr lang="pt-BR" sz="1800">
                <a:latin typeface="+mj-lt"/>
              </a:rPr>
              <a:t>de Suporte</a:t>
            </a:r>
            <a:endParaRPr lang="pt-BR" sz="1800" dirty="0">
              <a:latin typeface="+mj-lt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4495800" y="5775808"/>
            <a:ext cx="5791200" cy="936625"/>
          </a:xfrm>
          <a:prstGeom prst="rect">
            <a:avLst/>
          </a:prstGeom>
          <a:gradFill rotWithShape="1">
            <a:gsLst>
              <a:gs pos="0">
                <a:srgbClr val="FFFCEC"/>
              </a:gs>
              <a:gs pos="100000">
                <a:srgbClr val="FFE98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pt-BR" sz="1800" dirty="0">
                <a:latin typeface="+mj-lt"/>
              </a:rPr>
              <a:t>Compreendem as relações entre as partes do</a:t>
            </a:r>
          </a:p>
          <a:p>
            <a:pPr>
              <a:defRPr/>
            </a:pPr>
            <a:r>
              <a:rPr lang="pt-BR" sz="1800" dirty="0">
                <a:latin typeface="+mj-lt"/>
              </a:rPr>
              <a:t>     sistema</a:t>
            </a: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3781426" y="6327889"/>
            <a:ext cx="714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pt-BR" sz="1800">
              <a:latin typeface="+mj-lt"/>
            </a:endParaRP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905001" y="4706570"/>
            <a:ext cx="1876425" cy="9366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76BAFE">
                  <a:alpha val="51999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sz="1800" dirty="0">
                <a:latin typeface="+mj-lt"/>
              </a:rPr>
              <a:t>Desenvolvedores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7848600" cy="58864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 com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3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22533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C087B86-52D8-4E55-8D94-D9AEFE056BE3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Revisão da Especificação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1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6451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37E2622-1CD9-41E0-97B6-414C67FF23D5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30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645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/>
              <a:t>No nível macroscópico</a:t>
            </a:r>
          </a:p>
          <a:p>
            <a:pPr lvl="1"/>
            <a:r>
              <a:rPr lang="pt-BR" sz="1800" dirty="0"/>
              <a:t>Os revisores tentam garantir que a especificação seja </a:t>
            </a:r>
            <a:r>
              <a:rPr lang="pt-BR" sz="1800" dirty="0">
                <a:solidFill>
                  <a:srgbClr val="800000"/>
                </a:solidFill>
              </a:rPr>
              <a:t>completa</a:t>
            </a:r>
            <a:r>
              <a:rPr lang="pt-BR" sz="1800" dirty="0"/>
              <a:t>, </a:t>
            </a:r>
            <a:r>
              <a:rPr lang="pt-BR" sz="1800" dirty="0">
                <a:solidFill>
                  <a:srgbClr val="800000"/>
                </a:solidFill>
              </a:rPr>
              <a:t>consistente</a:t>
            </a:r>
            <a:r>
              <a:rPr lang="pt-BR" sz="1800" dirty="0"/>
              <a:t> e </a:t>
            </a:r>
            <a:r>
              <a:rPr lang="pt-BR" sz="1800" dirty="0">
                <a:solidFill>
                  <a:srgbClr val="800000"/>
                </a:solidFill>
              </a:rPr>
              <a:t>precisa</a:t>
            </a:r>
          </a:p>
          <a:p>
            <a:pPr lvl="1"/>
            <a:endParaRPr lang="pt-BR" sz="1800" dirty="0">
              <a:solidFill>
                <a:srgbClr val="800000"/>
              </a:solidFill>
            </a:endParaRPr>
          </a:p>
          <a:p>
            <a:r>
              <a:rPr lang="pt-BR" sz="2000" b="1" dirty="0"/>
              <a:t>No nível detalhado</a:t>
            </a:r>
          </a:p>
          <a:p>
            <a:pPr lvl="1"/>
            <a:r>
              <a:rPr lang="pt-BR" sz="1800" dirty="0"/>
              <a:t>A preocupação é com o </a:t>
            </a:r>
            <a:r>
              <a:rPr lang="pt-BR" sz="1800" dirty="0">
                <a:solidFill>
                  <a:srgbClr val="800000"/>
                </a:solidFill>
              </a:rPr>
              <a:t>enunciado</a:t>
            </a:r>
            <a:r>
              <a:rPr lang="pt-BR" sz="1800" dirty="0"/>
              <a:t> da </a:t>
            </a:r>
            <a:r>
              <a:rPr lang="pt-BR" sz="1800" dirty="0">
                <a:solidFill>
                  <a:srgbClr val="800000"/>
                </a:solidFill>
              </a:rPr>
              <a:t>especificação</a:t>
            </a:r>
            <a:endParaRPr lang="pt-BR" sz="1800" dirty="0"/>
          </a:p>
          <a:p>
            <a:pPr lvl="2"/>
            <a:r>
              <a:rPr lang="pt-BR" sz="1600" dirty="0"/>
              <a:t>Descobrir </a:t>
            </a:r>
            <a:r>
              <a:rPr lang="pt-BR" sz="1600" dirty="0">
                <a:solidFill>
                  <a:srgbClr val="800000"/>
                </a:solidFill>
              </a:rPr>
              <a:t>problemas</a:t>
            </a:r>
            <a:r>
              <a:rPr lang="pt-BR" sz="1600" dirty="0"/>
              <a:t> que possam estar </a:t>
            </a:r>
            <a:r>
              <a:rPr lang="pt-BR" sz="1600" dirty="0">
                <a:solidFill>
                  <a:srgbClr val="800000"/>
                </a:solidFill>
              </a:rPr>
              <a:t>ocultos</a:t>
            </a:r>
            <a:r>
              <a:rPr lang="pt-BR" sz="1600" dirty="0"/>
              <a:t> no conteúdo da especificação</a:t>
            </a:r>
            <a:endParaRPr lang="pt-BR" sz="18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Revisão da Especificação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56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6656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78ADCEE-0FB7-4BE0-9940-06EE5F2EF79B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31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6656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Logo que a revisão for concluída, a Especificação de Requisitos de Software é assinada pelas partes (cliente, engenheiros, desenvolvedores)</a:t>
            </a:r>
          </a:p>
          <a:p>
            <a:pPr lvl="8"/>
            <a:endParaRPr lang="pt-BR" dirty="0"/>
          </a:p>
          <a:p>
            <a:r>
              <a:rPr lang="pt-BR" dirty="0"/>
              <a:t>A especificação torna-se uma base para um </a:t>
            </a:r>
            <a:r>
              <a:rPr lang="pt-BR" dirty="0">
                <a:solidFill>
                  <a:srgbClr val="800000"/>
                </a:solidFill>
              </a:rPr>
              <a:t>contrato</a:t>
            </a:r>
            <a:r>
              <a:rPr lang="pt-BR" dirty="0"/>
              <a:t> de desenvolvimento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Requisitos</a:t>
            </a:r>
          </a:p>
        </p:txBody>
      </p:sp>
      <p:sp>
        <p:nvSpPr>
          <p:cNvPr id="23556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23557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29E8B30-78DB-4B8D-AED4-5F129A34AFD8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4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676400"/>
            <a:ext cx="8640763" cy="4592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58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2458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20E2CA4-F0CC-41BB-9ECC-E413240DD897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5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Sistematizar o processo de definição dos </a:t>
            </a:r>
            <a:r>
              <a:rPr lang="pt-BR" dirty="0">
                <a:solidFill>
                  <a:srgbClr val="800000"/>
                </a:solidFill>
              </a:rPr>
              <a:t>requisitos</a:t>
            </a:r>
            <a:r>
              <a:rPr lang="pt-BR" dirty="0"/>
              <a:t>, obtendo uma </a:t>
            </a:r>
            <a:r>
              <a:rPr lang="pt-BR" dirty="0">
                <a:solidFill>
                  <a:srgbClr val="800000"/>
                </a:solidFill>
              </a:rPr>
              <a:t>especificação</a:t>
            </a:r>
            <a:r>
              <a:rPr lang="pt-BR" dirty="0"/>
              <a:t> correta e completa dos requisitos</a:t>
            </a:r>
          </a:p>
          <a:p>
            <a:pPr marL="273050" lvl="1" indent="0" algn="r">
              <a:buNone/>
            </a:pPr>
            <a:r>
              <a:rPr lang="pt-BR" dirty="0"/>
              <a:t>(IEEE, 1991)</a:t>
            </a:r>
          </a:p>
          <a:p>
            <a:pPr lvl="8"/>
            <a:endParaRPr lang="pt-BR" dirty="0"/>
          </a:p>
          <a:p>
            <a:r>
              <a:rPr lang="pt-BR" dirty="0"/>
              <a:t>Desenvolver uma </a:t>
            </a:r>
            <a:r>
              <a:rPr lang="pt-BR" dirty="0">
                <a:solidFill>
                  <a:srgbClr val="800000"/>
                </a:solidFill>
              </a:rPr>
              <a:t>especificação</a:t>
            </a:r>
            <a:r>
              <a:rPr lang="pt-BR" dirty="0"/>
              <a:t> completa, consistente e não ambígua, servindo de </a:t>
            </a:r>
            <a:r>
              <a:rPr lang="pt-BR" dirty="0">
                <a:solidFill>
                  <a:srgbClr val="800000"/>
                </a:solidFill>
              </a:rPr>
              <a:t>base</a:t>
            </a:r>
            <a:r>
              <a:rPr lang="pt-BR" dirty="0"/>
              <a:t> para um </a:t>
            </a:r>
            <a:r>
              <a:rPr lang="pt-BR" dirty="0">
                <a:solidFill>
                  <a:srgbClr val="800000"/>
                </a:solidFill>
              </a:rPr>
              <a:t>acordo</a:t>
            </a:r>
            <a:r>
              <a:rPr lang="pt-BR" dirty="0"/>
              <a:t> entre todas as partes envolvidas e descrevendo </a:t>
            </a:r>
            <a:r>
              <a:rPr lang="pt-BR" dirty="0">
                <a:solidFill>
                  <a:srgbClr val="800000"/>
                </a:solidFill>
              </a:rPr>
              <a:t>o que</a:t>
            </a:r>
            <a:r>
              <a:rPr lang="pt-BR" dirty="0"/>
              <a:t> o produto de software irá fazer, mas </a:t>
            </a:r>
            <a:r>
              <a:rPr lang="pt-BR" dirty="0">
                <a:solidFill>
                  <a:srgbClr val="800000"/>
                </a:solidFill>
              </a:rPr>
              <a:t>não como</a:t>
            </a:r>
            <a:r>
              <a:rPr lang="pt-BR" dirty="0"/>
              <a:t> ele será feito</a:t>
            </a:r>
          </a:p>
          <a:p>
            <a:pPr marL="273050" lvl="1" indent="0" algn="r">
              <a:buNone/>
            </a:pPr>
            <a:r>
              <a:rPr lang="pt-BR" dirty="0"/>
              <a:t>(</a:t>
            </a:r>
            <a:r>
              <a:rPr lang="pt-BR" dirty="0" err="1"/>
              <a:t>Boehm</a:t>
            </a:r>
            <a:r>
              <a:rPr lang="pt-BR" dirty="0"/>
              <a:t>, 1989)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1" y="459377"/>
            <a:ext cx="1977045" cy="1873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do Analista de Requisitos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5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latin typeface="+mj-lt"/>
              </a:rPr>
              <a:t>Engenharia de Requisitos</a:t>
            </a:r>
          </a:p>
        </p:txBody>
      </p:sp>
      <p:sp>
        <p:nvSpPr>
          <p:cNvPr id="2765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BE17F0D-932D-4066-9E52-3A11F97064CA}" type="slidenum">
              <a:rPr lang="pt-BR" sz="1200">
                <a:latin typeface="+mj-lt"/>
              </a:rPr>
              <a:pPr eaLnBrk="1" hangingPunct="1"/>
              <a:t>6</a:t>
            </a:fld>
            <a:endParaRPr lang="pt-BR" sz="1200" dirty="0">
              <a:latin typeface="+mj-lt"/>
            </a:endParaRPr>
          </a:p>
        </p:txBody>
      </p:sp>
      <p:sp>
        <p:nvSpPr>
          <p:cNvPr id="27651" name="Espaço Reservado para Conteúd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Capacidade para </a:t>
            </a:r>
            <a:r>
              <a:rPr lang="pt-BR" dirty="0">
                <a:solidFill>
                  <a:srgbClr val="800000"/>
                </a:solidFill>
              </a:rPr>
              <a:t>compreender</a:t>
            </a:r>
            <a:br>
              <a:rPr lang="pt-BR" dirty="0"/>
            </a:br>
            <a:r>
              <a:rPr lang="pt-BR" dirty="0"/>
              <a:t>conceitos abstratos, </a:t>
            </a:r>
            <a:r>
              <a:rPr lang="pt-BR" dirty="0">
                <a:solidFill>
                  <a:srgbClr val="800000"/>
                </a:solidFill>
              </a:rPr>
              <a:t>reorganizar</a:t>
            </a:r>
            <a:br>
              <a:rPr lang="pt-BR" dirty="0"/>
            </a:br>
            <a:r>
              <a:rPr lang="pt-BR" dirty="0"/>
              <a:t>esses conceitos em divisões lógicas</a:t>
            </a:r>
            <a:br>
              <a:rPr lang="pt-BR" dirty="0"/>
            </a:br>
            <a:r>
              <a:rPr lang="pt-BR" dirty="0"/>
              <a:t>e </a:t>
            </a:r>
            <a:r>
              <a:rPr lang="pt-BR" dirty="0">
                <a:solidFill>
                  <a:srgbClr val="800000"/>
                </a:solidFill>
              </a:rPr>
              <a:t>sintetizar</a:t>
            </a:r>
            <a:r>
              <a:rPr lang="pt-BR" dirty="0"/>
              <a:t> soluções com base em</a:t>
            </a:r>
            <a:br>
              <a:rPr lang="pt-BR" dirty="0"/>
            </a:br>
            <a:r>
              <a:rPr lang="pt-BR" dirty="0"/>
              <a:t>cada divisão</a:t>
            </a:r>
          </a:p>
          <a:p>
            <a:pPr lvl="8"/>
            <a:endParaRPr lang="pt-BR" dirty="0"/>
          </a:p>
          <a:p>
            <a:r>
              <a:rPr lang="pt-BR" dirty="0"/>
              <a:t>Capacidade de absorver fatos pertinentes a partir de </a:t>
            </a:r>
            <a:r>
              <a:rPr lang="pt-BR" dirty="0">
                <a:solidFill>
                  <a:srgbClr val="800000"/>
                </a:solidFill>
              </a:rPr>
              <a:t>fontes conflitantes</a:t>
            </a:r>
            <a:r>
              <a:rPr lang="pt-BR" dirty="0"/>
              <a:t> ou </a:t>
            </a:r>
            <a:r>
              <a:rPr lang="pt-BR" dirty="0">
                <a:solidFill>
                  <a:srgbClr val="800000"/>
                </a:solidFill>
              </a:rPr>
              <a:t>confusas</a:t>
            </a:r>
          </a:p>
          <a:p>
            <a:pPr lvl="8"/>
            <a:endParaRPr lang="pt-BR" dirty="0"/>
          </a:p>
          <a:p>
            <a:r>
              <a:rPr lang="pt-BR" dirty="0"/>
              <a:t>Capacidade de se </a:t>
            </a:r>
            <a:r>
              <a:rPr lang="pt-BR" dirty="0">
                <a:solidFill>
                  <a:srgbClr val="800000"/>
                </a:solidFill>
              </a:rPr>
              <a:t>comunicar</a:t>
            </a:r>
            <a:r>
              <a:rPr lang="pt-BR" dirty="0"/>
              <a:t> bem de maneira escrita e verbal</a:t>
            </a:r>
          </a:p>
          <a:p>
            <a:pPr lvl="8"/>
            <a:endParaRPr lang="pt-BR" dirty="0"/>
          </a:p>
          <a:p>
            <a:r>
              <a:rPr lang="pt-BR" dirty="0"/>
              <a:t>Capacidade de “</a:t>
            </a:r>
            <a:r>
              <a:rPr lang="pt-BR" dirty="0">
                <a:solidFill>
                  <a:srgbClr val="800000"/>
                </a:solidFill>
              </a:rPr>
              <a:t>ver a floresta em vez das árvores</a:t>
            </a:r>
            <a:r>
              <a:rPr lang="pt-BR" dirty="0"/>
              <a:t>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523" t="4469" r="30484" b="4767"/>
          <a:stretch/>
        </p:blipFill>
        <p:spPr>
          <a:xfrm>
            <a:off x="7162800" y="1609800"/>
            <a:ext cx="3312000" cy="21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7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2867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106BA4F-7850-4A82-9974-F716EA96C746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7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8675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Processo no qual um requisito é </a:t>
            </a:r>
            <a:r>
              <a:rPr lang="pt-BR" dirty="0" err="1">
                <a:solidFill>
                  <a:srgbClr val="800000"/>
                </a:solidFill>
              </a:rPr>
              <a:t>elicitado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analisado </a:t>
            </a:r>
            <a:r>
              <a:rPr lang="pt-BR" dirty="0"/>
              <a:t>e</a:t>
            </a:r>
            <a:r>
              <a:rPr lang="pt-BR" dirty="0">
                <a:solidFill>
                  <a:srgbClr val="800000"/>
                </a:solidFill>
              </a:rPr>
              <a:t> modelado</a:t>
            </a:r>
          </a:p>
          <a:p>
            <a:pPr marL="273050" lvl="2" indent="0" algn="r">
              <a:buNone/>
            </a:pPr>
            <a:r>
              <a:rPr lang="pt-BR" dirty="0"/>
              <a:t>(Júlio Leite, 1994)</a:t>
            </a:r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47989"/>
            <a:ext cx="6172200" cy="33480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Elicitar</a:t>
            </a:r>
            <a:r>
              <a:rPr lang="pt-BR" dirty="0"/>
              <a:t>?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Descobrir, obter e tornar explícito o</a:t>
            </a:r>
            <a:br>
              <a:rPr lang="pt-BR" dirty="0"/>
            </a:br>
            <a:r>
              <a:rPr lang="pt-BR" dirty="0"/>
              <a:t>máximo de informação</a:t>
            </a:r>
          </a:p>
          <a:p>
            <a:pPr lvl="1"/>
            <a:r>
              <a:rPr lang="pt-BR" dirty="0"/>
              <a:t>Descobrir e expor todas as</a:t>
            </a:r>
            <a:br>
              <a:rPr lang="pt-BR" dirty="0"/>
            </a:br>
            <a:r>
              <a:rPr lang="pt-BR" dirty="0"/>
              <a:t>características relevantes</a:t>
            </a:r>
          </a:p>
          <a:p>
            <a:pPr lvl="1"/>
            <a:r>
              <a:rPr lang="pt-BR" dirty="0"/>
              <a:t>Fazer sair, extrair, trazer à tona</a:t>
            </a:r>
            <a:br>
              <a:rPr lang="pt-BR" dirty="0"/>
            </a:br>
            <a:r>
              <a:rPr lang="pt-BR" dirty="0"/>
              <a:t>(a verdade)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701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29702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F1EB20C-AAF0-46F7-8DC5-ADB157E300B2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8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77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3277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43912EC-C8C5-4CA8-9082-2B58E2D7769A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9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produzir um </a:t>
            </a:r>
            <a:r>
              <a:rPr lang="pt-BR" dirty="0">
                <a:solidFill>
                  <a:srgbClr val="800000"/>
                </a:solidFill>
              </a:rPr>
              <a:t>documento de requisitos</a:t>
            </a:r>
            <a:r>
              <a:rPr lang="pt-BR" dirty="0"/>
              <a:t> completo e consistente, é necessário: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Entender melhor o contexto do problema</a:t>
            </a:r>
          </a:p>
          <a:p>
            <a:pPr lvl="2"/>
            <a:r>
              <a:rPr lang="pt-BR" dirty="0"/>
              <a:t>Objetivos do produto a ser desenvolvido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Este processo acontece em um contexto previamente definido:</a:t>
            </a:r>
          </a:p>
          <a:p>
            <a:pPr lvl="8">
              <a:defRPr/>
            </a:pPr>
            <a:endParaRPr lang="pt-BR" dirty="0"/>
          </a:p>
          <a:p>
            <a:pPr lvl="1">
              <a:defRPr/>
            </a:pPr>
            <a:r>
              <a:rPr lang="pt-BR" b="1" dirty="0"/>
              <a:t>Universo de Informação (</a:t>
            </a:r>
            <a:r>
              <a:rPr lang="pt-BR" b="1" dirty="0" err="1"/>
              <a:t>UdeI</a:t>
            </a:r>
            <a:r>
              <a:rPr lang="pt-BR" b="1" dirty="0"/>
              <a:t>)</a:t>
            </a:r>
          </a:p>
          <a:p>
            <a:pPr lvl="2">
              <a:defRPr/>
            </a:pPr>
            <a:r>
              <a:rPr lang="pt-BR" dirty="0"/>
              <a:t>Contexto geral no qual o software deverá ser desenvolvido</a:t>
            </a:r>
          </a:p>
          <a:p>
            <a:pPr lvl="2">
              <a:defRPr/>
            </a:pPr>
            <a:r>
              <a:rPr lang="pt-BR" dirty="0"/>
              <a:t>Inclui todas as fontes de informação e todas as pessoas relacionadas ao software, às quais denominamos de </a:t>
            </a:r>
            <a:r>
              <a:rPr lang="pt-BR" dirty="0">
                <a:solidFill>
                  <a:srgbClr val="800000"/>
                </a:solidFill>
              </a:rPr>
              <a:t>agentes</a:t>
            </a:r>
            <a:r>
              <a:rPr lang="pt-BR" dirty="0"/>
              <a:t> desse universo</a:t>
            </a:r>
          </a:p>
          <a:p>
            <a:pPr lvl="2">
              <a:defRPr/>
            </a:pP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0AA6E2-345A-41FC-93CA-9F4A3882738C}"/>
</file>

<file path=customXml/itemProps2.xml><?xml version="1.0" encoding="utf-8"?>
<ds:datastoreItem xmlns:ds="http://schemas.openxmlformats.org/officeDocument/2006/customXml" ds:itemID="{E96DF117-FC9D-420E-ACB0-7D581FA4CA51}"/>
</file>

<file path=customXml/itemProps3.xml><?xml version="1.0" encoding="utf-8"?>
<ds:datastoreItem xmlns:ds="http://schemas.openxmlformats.org/officeDocument/2006/customXml" ds:itemID="{D8134A0F-AAB6-4AC1-AB3D-3827B8F91EBF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17888</TotalTime>
  <Words>1756</Words>
  <Application>Microsoft Office PowerPoint</Application>
  <PresentationFormat>Widescreen</PresentationFormat>
  <Paragraphs>338</Paragraphs>
  <Slides>31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Arial Rounded MT Bold</vt:lpstr>
      <vt:lpstr>Times New Roman</vt:lpstr>
      <vt:lpstr>Wingdings</vt:lpstr>
      <vt:lpstr>Aula4</vt:lpstr>
      <vt:lpstr>Engenharia de Software I</vt:lpstr>
      <vt:lpstr>Problemas com Requisitos Aquisição da informação</vt:lpstr>
      <vt:lpstr>Problemas com Requisitos </vt:lpstr>
      <vt:lpstr>Engenharia de Requisitos</vt:lpstr>
      <vt:lpstr>Engenharia de Requisitos Objetivos</vt:lpstr>
      <vt:lpstr>Engenharia de Requisitos Características do Analista de Requisitos</vt:lpstr>
      <vt:lpstr>Engenharia de Requisitos Processo de Definição de Requisitos [1/3]</vt:lpstr>
      <vt:lpstr>Engenharia de Requisitos Processo de Definição de Requisitos [2/3]</vt:lpstr>
      <vt:lpstr>Engenharia de Requisitos Processo de Definição de Requisitos [3/3]</vt:lpstr>
      <vt:lpstr>Processo de Definição de Requisitos Atividades</vt:lpstr>
      <vt:lpstr>Processo de Definição de Requisitos Atividade: Elicitar</vt:lpstr>
      <vt:lpstr>Atividade: Elicitar Identificação das Fontes de Informação</vt:lpstr>
      <vt:lpstr>Atividade: Elicitar Coleta de Fatos [1/2]</vt:lpstr>
      <vt:lpstr>Atividade: Elicitar Coleta de Fatos [2/2]</vt:lpstr>
      <vt:lpstr>Atividade: Elicitar Comunicação [1/3]</vt:lpstr>
      <vt:lpstr>Atividade: Elicitar Comunicação [2/3]</vt:lpstr>
      <vt:lpstr>Atividade: Elicitar Comunicação [3/3]</vt:lpstr>
      <vt:lpstr>Processo de Definição de Requisitos Atividades</vt:lpstr>
      <vt:lpstr>Processo de Definição de Requisitos Atividade: Analisar [1/2]</vt:lpstr>
      <vt:lpstr>Processo de Definição de Requisitos Atividade: Analisar [2/2]</vt:lpstr>
      <vt:lpstr>Atividade: Analisar Identificação de Partes</vt:lpstr>
      <vt:lpstr>Atividade: Analisar Verificação e Validação (V&amp;V)</vt:lpstr>
      <vt:lpstr>Processo de Definição de Requisitos Atividades</vt:lpstr>
      <vt:lpstr>Processo de Definição de Requisitos Atividade: Modelar</vt:lpstr>
      <vt:lpstr>Documento de Requisitos</vt:lpstr>
      <vt:lpstr>Documento de Requisitos Considerações [1/3]</vt:lpstr>
      <vt:lpstr>Documento de Requisitos Considerações [2/3]</vt:lpstr>
      <vt:lpstr>Documento de Requisitos Considerações [3/3]</vt:lpstr>
      <vt:lpstr>Documento de Requisitos Usuários de um Documento de Requisitos</vt:lpstr>
      <vt:lpstr>Documento de Requisitos Revisão da Especificação [1/2]</vt:lpstr>
      <vt:lpstr>Documento de Requisitos Revisão da Especificação [2/2]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I</dc:title>
  <dc:subject/>
  <dc:creator>Álvaro d'Arce</dc:creator>
  <cp:keywords/>
  <dc:description/>
  <cp:lastModifiedBy>MARCELO BUSCIOLI TENORIO</cp:lastModifiedBy>
  <cp:revision>1677</cp:revision>
  <cp:lastPrinted>1998-08-22T21:39:12Z</cp:lastPrinted>
  <dcterms:created xsi:type="dcterms:W3CDTF">1998-06-10T20:08:40Z</dcterms:created>
  <dcterms:modified xsi:type="dcterms:W3CDTF">2021-09-18T18:07:19Z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